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5" r:id="rId10"/>
    <p:sldId id="263" r:id="rId11"/>
    <p:sldId id="264" r:id="rId12"/>
    <p:sldId id="267" r:id="rId13"/>
    <p:sldId id="268" r:id="rId14"/>
    <p:sldId id="269" r:id="rId15"/>
    <p:sldId id="270" r:id="rId16"/>
    <p:sldId id="271" r:id="rId17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786" y="-5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9767-5F8F-4F09-9826-F759F88C7EA3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91B24-34CE-4D38-B763-C8451448EB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695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291B24-34CE-4D38-B763-C8451448EB0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654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8F8F8"/>
                </a:solidFill>
                <a:latin typeface="Ebrima"/>
                <a:cs typeface="Ebri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E4BE4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8F8F8"/>
                </a:solidFill>
                <a:latin typeface="Ebrima"/>
                <a:cs typeface="Ebri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E4BE4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8F8F8"/>
                </a:solidFill>
                <a:latin typeface="Ebrima"/>
                <a:cs typeface="Ebri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8F8F8"/>
                </a:solidFill>
                <a:latin typeface="Ebrima"/>
                <a:cs typeface="Ebri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CC28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609822"/>
            <a:ext cx="8300720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8F8F8"/>
                </a:solidFill>
                <a:latin typeface="Ebrima"/>
                <a:cs typeface="Ebri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9" y="1404556"/>
            <a:ext cx="8115300" cy="3702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E4BE4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rlasaosa/4218542343/" TargetMode="External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ajesyrutas.es/2017/12/ciudad-artes-y-ciencias-museo-fallero-valencia.html" TargetMode="Externa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sa/3.0/" TargetMode="External"/><Relationship Id="rId3" Type="http://schemas.openxmlformats.org/officeDocument/2006/relationships/image" Target="../media/image37.jpg"/><Relationship Id="rId7" Type="http://schemas.openxmlformats.org/officeDocument/2006/relationships/hyperlink" Target="https://commons.wikimedia.org/wiki/File:Mercado_Central,_Valencia,_Espa%C3%B1a,_2014-06-30,_DD_115.JPG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G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gastroaventurasdecarmen.blogspot.com/2018/07/museo-del-arroz-de-valencia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ajesyrutas.es/2017/12/ciudad-artes-y-ciencias-museo-fallero-valencia.html" TargetMode="External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nc-nd/3.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urovoyages.fr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82F2B92-DCDF-394D-0FB3-1E7ED4CC65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1674"/>
            <a:ext cx="10785982" cy="605481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71800" y="81674"/>
            <a:ext cx="579882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95" dirty="0">
                <a:solidFill>
                  <a:schemeClr val="tx1"/>
                </a:solidFill>
                <a:latin typeface="Calibri Light"/>
                <a:cs typeface="Calibri Light"/>
              </a:rPr>
              <a:t>Voyage</a:t>
            </a:r>
            <a:r>
              <a:rPr sz="6000" b="0" spc="-195" dirty="0">
                <a:solidFill>
                  <a:schemeClr val="tx1"/>
                </a:solidFill>
                <a:latin typeface="Calibri Light"/>
                <a:cs typeface="Calibri Light"/>
              </a:rPr>
              <a:t> </a:t>
            </a:r>
            <a:r>
              <a:rPr sz="6000" dirty="0">
                <a:solidFill>
                  <a:schemeClr val="tx1"/>
                </a:solidFill>
                <a:latin typeface="Calibri Light"/>
                <a:cs typeface="Calibri Light"/>
              </a:rPr>
              <a:t>en</a:t>
            </a:r>
            <a:r>
              <a:rPr sz="6000" spc="-165" dirty="0">
                <a:solidFill>
                  <a:schemeClr val="tx1"/>
                </a:solidFill>
                <a:latin typeface="Calibri Light"/>
                <a:cs typeface="Calibri Light"/>
              </a:rPr>
              <a:t> </a:t>
            </a:r>
            <a:r>
              <a:rPr sz="6000" spc="-30" dirty="0">
                <a:solidFill>
                  <a:schemeClr val="tx1"/>
                </a:solidFill>
                <a:latin typeface="Calibri Light"/>
                <a:cs typeface="Calibri Light"/>
              </a:rPr>
              <a:t>Espagne</a:t>
            </a:r>
            <a:endParaRPr sz="6000" dirty="0">
              <a:solidFill>
                <a:schemeClr val="tx1"/>
              </a:solidFill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29347" y="4455837"/>
            <a:ext cx="3853815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fr-FR" sz="6000" b="1" spc="-55" dirty="0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VALENCIA</a:t>
            </a:r>
            <a:endParaRPr sz="6000" b="1" dirty="0">
              <a:solidFill>
                <a:srgbClr val="FF0000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800" y="6079814"/>
            <a:ext cx="11506200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800" u="sng" dirty="0">
                <a:solidFill>
                  <a:schemeClr val="tx1"/>
                </a:solidFill>
                <a:uFill>
                  <a:solidFill>
                    <a:srgbClr val="EDEDED"/>
                  </a:solidFill>
                </a:uFill>
                <a:latin typeface="Calibri"/>
                <a:cs typeface="Calibri"/>
              </a:rPr>
              <a:t>Du</a:t>
            </a:r>
            <a:r>
              <a:rPr sz="4800" u="sng" spc="-70" dirty="0">
                <a:solidFill>
                  <a:schemeClr val="tx1"/>
                </a:solidFill>
                <a:uFill>
                  <a:solidFill>
                    <a:srgbClr val="EDEDED"/>
                  </a:solidFill>
                </a:uFill>
                <a:latin typeface="Calibri"/>
                <a:cs typeface="Calibri"/>
              </a:rPr>
              <a:t> </a:t>
            </a:r>
            <a:r>
              <a:rPr sz="4800" u="sng" dirty="0" err="1">
                <a:solidFill>
                  <a:schemeClr val="tx1"/>
                </a:solidFill>
                <a:uFill>
                  <a:solidFill>
                    <a:srgbClr val="EDEDED"/>
                  </a:solidFill>
                </a:uFill>
                <a:latin typeface="Calibri"/>
                <a:cs typeface="Calibri"/>
              </a:rPr>
              <a:t>dimanche</a:t>
            </a:r>
            <a:r>
              <a:rPr sz="4800" u="sng" spc="-55" dirty="0">
                <a:solidFill>
                  <a:schemeClr val="tx1"/>
                </a:solidFill>
                <a:uFill>
                  <a:solidFill>
                    <a:srgbClr val="EDEDED"/>
                  </a:solidFill>
                </a:uFill>
                <a:latin typeface="Calibri"/>
                <a:cs typeface="Calibri"/>
              </a:rPr>
              <a:t> </a:t>
            </a:r>
            <a:r>
              <a:rPr lang="fr-FR" sz="4800" u="sng" spc="-55" dirty="0">
                <a:solidFill>
                  <a:schemeClr val="tx1"/>
                </a:solidFill>
                <a:uFill>
                  <a:solidFill>
                    <a:srgbClr val="EDEDED"/>
                  </a:solidFill>
                </a:uFill>
                <a:latin typeface="Calibri"/>
                <a:cs typeface="Calibri"/>
              </a:rPr>
              <a:t>09 au vendredi 14 février</a:t>
            </a:r>
            <a:r>
              <a:rPr sz="4800" u="sng" spc="-50" dirty="0">
                <a:solidFill>
                  <a:schemeClr val="tx1"/>
                </a:solidFill>
                <a:uFill>
                  <a:solidFill>
                    <a:srgbClr val="EDEDED"/>
                  </a:solidFill>
                </a:uFill>
                <a:latin typeface="Calibri"/>
                <a:cs typeface="Calibri"/>
              </a:rPr>
              <a:t> </a:t>
            </a:r>
            <a:r>
              <a:rPr sz="4800" u="sng" spc="-20" dirty="0">
                <a:solidFill>
                  <a:schemeClr val="tx1"/>
                </a:solidFill>
                <a:uFill>
                  <a:solidFill>
                    <a:srgbClr val="EDEDED"/>
                  </a:solidFill>
                </a:uFill>
                <a:latin typeface="Calibri"/>
                <a:cs typeface="Calibri"/>
              </a:rPr>
              <a:t>20</a:t>
            </a:r>
            <a:r>
              <a:rPr lang="fr-FR" sz="4800" u="sng" spc="-20" dirty="0">
                <a:solidFill>
                  <a:schemeClr val="tx1"/>
                </a:solidFill>
                <a:uFill>
                  <a:solidFill>
                    <a:srgbClr val="EDEDED"/>
                  </a:solidFill>
                </a:uFill>
                <a:latin typeface="Calibri"/>
                <a:cs typeface="Calibri"/>
              </a:rPr>
              <a:t>25</a:t>
            </a:r>
            <a:endParaRPr sz="4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34403"/>
            <a:ext cx="345567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6-</a:t>
            </a:r>
            <a:r>
              <a:rPr b="0" u="sng" spc="-1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Le</a:t>
            </a:r>
            <a:r>
              <a:rPr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trousseau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9615" y="1197602"/>
            <a:ext cx="10721975" cy="4251804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sz="3200" b="1" dirty="0">
                <a:solidFill>
                  <a:srgbClr val="FFFF00"/>
                </a:solidFill>
                <a:latin typeface="Calibri"/>
                <a:cs typeface="Calibri"/>
              </a:rPr>
              <a:t>-&gt;</a:t>
            </a:r>
            <a:r>
              <a:rPr sz="3200" b="1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FFFF00"/>
                </a:solidFill>
                <a:latin typeface="Calibri"/>
                <a:cs typeface="Calibri"/>
              </a:rPr>
              <a:t>Dans</a:t>
            </a:r>
            <a:r>
              <a:rPr sz="3200" b="1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FFFF00"/>
                </a:solidFill>
                <a:latin typeface="Calibri"/>
                <a:cs typeface="Calibri"/>
              </a:rPr>
              <a:t>mes</a:t>
            </a:r>
            <a:r>
              <a:rPr sz="3200" b="1" spc="-1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FFFF00"/>
                </a:solidFill>
                <a:latin typeface="Calibri"/>
                <a:cs typeface="Calibri"/>
              </a:rPr>
              <a:t>bagages:</a:t>
            </a:r>
            <a:endParaRPr sz="3200" dirty="0">
              <a:latin typeface="Calibri"/>
              <a:cs typeface="Calibri"/>
            </a:endParaRPr>
          </a:p>
          <a:p>
            <a:pPr marL="1116330" indent="-189865">
              <a:lnSpc>
                <a:spcPct val="100000"/>
              </a:lnSpc>
              <a:spcBef>
                <a:spcPts val="690"/>
              </a:spcBef>
              <a:buChar char="-"/>
              <a:tabLst>
                <a:tab pos="1116330" algn="l"/>
              </a:tabLst>
            </a:pP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vêtements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saison</a:t>
            </a:r>
            <a:endParaRPr sz="2800" dirty="0">
              <a:latin typeface="Calibri"/>
              <a:cs typeface="Calibri"/>
            </a:endParaRPr>
          </a:p>
          <a:p>
            <a:pPr marL="1116330" indent="-189865">
              <a:lnSpc>
                <a:spcPct val="100000"/>
              </a:lnSpc>
              <a:spcBef>
                <a:spcPts val="660"/>
              </a:spcBef>
              <a:buChar char="-"/>
              <a:tabLst>
                <a:tab pos="1116330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petit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sac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dos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pour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y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mettre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pique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nique,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documents,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etc.</a:t>
            </a:r>
            <a:endParaRPr sz="2800" dirty="0">
              <a:latin typeface="Calibri"/>
              <a:cs typeface="Calibri"/>
            </a:endParaRPr>
          </a:p>
          <a:p>
            <a:pPr marL="1116330" indent="-189865">
              <a:lnSpc>
                <a:spcPct val="100000"/>
              </a:lnSpc>
              <a:spcBef>
                <a:spcPts val="670"/>
              </a:spcBef>
              <a:buChar char="-"/>
              <a:tabLst>
                <a:tab pos="1116330" algn="l"/>
              </a:tabLst>
            </a:pPr>
            <a:r>
              <a:rPr sz="2800" dirty="0" err="1">
                <a:solidFill>
                  <a:srgbClr val="FFFF00"/>
                </a:solidFill>
                <a:latin typeface="Calibri"/>
                <a:cs typeface="Calibri"/>
              </a:rPr>
              <a:t>bonnes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chaussures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pour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marcher</a:t>
            </a:r>
            <a:endParaRPr sz="2800" dirty="0">
              <a:latin typeface="Calibri"/>
              <a:cs typeface="Calibri"/>
            </a:endParaRPr>
          </a:p>
          <a:p>
            <a:pPr marL="1116330" indent="-189865">
              <a:lnSpc>
                <a:spcPct val="100000"/>
              </a:lnSpc>
              <a:spcBef>
                <a:spcPts val="660"/>
              </a:spcBef>
              <a:buChar char="-"/>
              <a:tabLst>
                <a:tab pos="1116330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serviette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nécessaire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toilette</a:t>
            </a:r>
            <a:endParaRPr sz="2800" dirty="0">
              <a:latin typeface="Calibri"/>
              <a:cs typeface="Calibri"/>
            </a:endParaRPr>
          </a:p>
          <a:p>
            <a:pPr marL="1116330" indent="-189865">
              <a:lnSpc>
                <a:spcPct val="100000"/>
              </a:lnSpc>
              <a:spcBef>
                <a:spcPts val="660"/>
              </a:spcBef>
              <a:buChar char="-"/>
              <a:tabLst>
                <a:tab pos="1116330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pas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emporter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d’objets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valeur!</a:t>
            </a:r>
            <a:endParaRPr sz="2800" dirty="0">
              <a:latin typeface="Calibri"/>
              <a:cs typeface="Calibri"/>
            </a:endParaRPr>
          </a:p>
          <a:p>
            <a:pPr marL="1116330" indent="-189865">
              <a:lnSpc>
                <a:spcPct val="100000"/>
              </a:lnSpc>
              <a:spcBef>
                <a:spcPts val="675"/>
              </a:spcBef>
              <a:buChar char="-"/>
              <a:tabLst>
                <a:tab pos="1116330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dictionnaire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poche?</a:t>
            </a:r>
            <a:endParaRPr sz="2800" dirty="0">
              <a:latin typeface="Calibri"/>
              <a:cs typeface="Calibri"/>
            </a:endParaRPr>
          </a:p>
          <a:p>
            <a:pPr marL="1116330" indent="-189865">
              <a:lnSpc>
                <a:spcPct val="100000"/>
              </a:lnSpc>
              <a:spcBef>
                <a:spcPts val="660"/>
              </a:spcBef>
              <a:buChar char="-"/>
              <a:tabLst>
                <a:tab pos="1116330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argent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poche: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pour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l’achat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souvenirs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(entre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30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50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euros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?)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781621"/>
            <a:ext cx="143002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b="0" spc="-20" dirty="0">
                <a:solidFill>
                  <a:srgbClr val="FFFF00"/>
                </a:solidFill>
                <a:latin typeface="Calibri"/>
                <a:cs typeface="Calibri"/>
              </a:rPr>
              <a:t>-</a:t>
            </a:r>
            <a:r>
              <a:rPr sz="2800" b="0" dirty="0">
                <a:solidFill>
                  <a:srgbClr val="FFFF00"/>
                </a:solidFill>
                <a:latin typeface="Calibri"/>
                <a:cs typeface="Calibri"/>
              </a:rPr>
              <a:t>&gt;</a:t>
            </a:r>
            <a:r>
              <a:rPr sz="2800" b="0" spc="1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3200"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Santé: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273264"/>
            <a:ext cx="10175875" cy="4926965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95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professeurs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sont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pas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habilités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donner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des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médicaments.</a:t>
            </a:r>
            <a:endParaRPr sz="2800" dirty="0">
              <a:latin typeface="Calibri"/>
              <a:cs typeface="Calibri"/>
            </a:endParaRPr>
          </a:p>
          <a:p>
            <a:pPr marL="239395" marR="46990" indent="-227329">
              <a:lnSpc>
                <a:spcPct val="100000"/>
              </a:lnSpc>
              <a:spcBef>
                <a:spcPts val="994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9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élèves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peuvent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prévoir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leur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propre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trousse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pharmacie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dont</a:t>
            </a:r>
            <a:r>
              <a:rPr sz="2800" u="sng" spc="-6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u="sng" spc="-2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ils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	</a:t>
            </a:r>
            <a:r>
              <a:rPr sz="280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s</a:t>
            </a:r>
            <a:r>
              <a:rPr lang="fr-FR" sz="280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er</a:t>
            </a:r>
            <a:r>
              <a:rPr sz="2800" u="sng" dirty="0" err="1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ont</a:t>
            </a:r>
            <a:r>
              <a:rPr sz="2800" u="sng" spc="-6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responsables.</a:t>
            </a:r>
            <a:endParaRPr sz="2800" dirty="0">
              <a:latin typeface="Calibri"/>
              <a:cs typeface="Calibri"/>
            </a:endParaRPr>
          </a:p>
          <a:p>
            <a:pPr marL="239395" marR="5080" indent="-227329">
              <a:lnSpc>
                <a:spcPct val="100000"/>
              </a:lnSpc>
              <a:spcBef>
                <a:spcPts val="1010"/>
              </a:spcBef>
              <a:buFont typeface="Arial MT"/>
              <a:buChar char="•"/>
              <a:tabLst>
                <a:tab pos="240665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Prévoir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médicaments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contre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maux</a:t>
            </a:r>
            <a:r>
              <a:rPr sz="2800" u="sng" spc="-5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de</a:t>
            </a:r>
            <a:r>
              <a:rPr sz="2800" u="sng" spc="-6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tête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,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mal</a:t>
            </a:r>
            <a:r>
              <a:rPr sz="2800" u="sng" spc="-8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de</a:t>
            </a:r>
            <a:r>
              <a:rPr sz="2800" u="sng" spc="-7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transports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, 	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etc.</a:t>
            </a:r>
            <a:endParaRPr sz="2800" dirty="0">
              <a:latin typeface="Calibri"/>
              <a:cs typeface="Calibri"/>
            </a:endParaRPr>
          </a:p>
          <a:p>
            <a:pPr marL="239395" marR="644525" indent="-227329">
              <a:lnSpc>
                <a:spcPct val="100000"/>
              </a:lnSpc>
              <a:spcBef>
                <a:spcPts val="994"/>
              </a:spcBef>
              <a:buFont typeface="Arial MT"/>
              <a:buChar char="•"/>
              <a:tabLst>
                <a:tab pos="240665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Merci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fournir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une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photocopie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l’ordonnance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si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l’enfant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un 	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traitement</a:t>
            </a:r>
            <a:r>
              <a:rPr sz="2800" spc="-11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(ex:</a:t>
            </a:r>
            <a:r>
              <a:rPr sz="2800" spc="-1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ventoline</a:t>
            </a:r>
            <a:r>
              <a:rPr sz="2800" spc="-10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)</a:t>
            </a:r>
            <a:endParaRPr sz="2800" dirty="0">
              <a:latin typeface="Calibri"/>
              <a:cs typeface="Calibri"/>
            </a:endParaRPr>
          </a:p>
          <a:p>
            <a:pPr marL="239395" marR="72390" indent="-227329">
              <a:lnSpc>
                <a:spcPct val="100000"/>
              </a:lnSpc>
              <a:spcBef>
                <a:spcPts val="994"/>
              </a:spcBef>
              <a:buFont typeface="Arial MT"/>
              <a:buChar char="•"/>
              <a:tabLst>
                <a:tab pos="240665" algn="l"/>
              </a:tabLst>
            </a:pP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Votre</a:t>
            </a:r>
            <a:r>
              <a:rPr sz="2800" b="1" spc="-9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enfant</a:t>
            </a:r>
            <a:r>
              <a:rPr sz="2800" b="1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doit</a:t>
            </a:r>
            <a:r>
              <a:rPr sz="2800" b="1" spc="-9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avoir</a:t>
            </a:r>
            <a:r>
              <a:rPr sz="2800" b="1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une</a:t>
            </a:r>
            <a:r>
              <a:rPr sz="2800" b="1" spc="-9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carte</a:t>
            </a:r>
            <a:r>
              <a:rPr sz="2800" b="1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européenne</a:t>
            </a:r>
            <a:r>
              <a:rPr sz="2800" b="1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FFFF00"/>
                </a:solidFill>
                <a:latin typeface="Calibri"/>
                <a:cs typeface="Calibri"/>
              </a:rPr>
              <a:t>d’assurance</a:t>
            </a:r>
            <a:r>
              <a:rPr sz="2800" b="1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maladie, 	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son</a:t>
            </a:r>
            <a:r>
              <a:rPr sz="2800" b="1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carnet</a:t>
            </a:r>
            <a:r>
              <a:rPr sz="2800" b="1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b="1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santé</a:t>
            </a:r>
            <a:r>
              <a:rPr sz="2800" b="1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b="1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sa</a:t>
            </a:r>
            <a:r>
              <a:rPr sz="2800" b="1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carte</a:t>
            </a:r>
            <a:r>
              <a:rPr sz="2800" b="1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b="1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groupe</a:t>
            </a:r>
            <a:r>
              <a:rPr sz="2800" b="1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sanguin</a:t>
            </a:r>
            <a:r>
              <a:rPr sz="2800" b="1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si</a:t>
            </a:r>
            <a:r>
              <a:rPr sz="2800" b="1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l’élève</a:t>
            </a:r>
            <a:r>
              <a:rPr sz="2800" b="1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FFFF00"/>
                </a:solidFill>
                <a:latin typeface="Calibri"/>
                <a:cs typeface="Calibri"/>
              </a:rPr>
              <a:t>en 	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possède</a:t>
            </a:r>
            <a:r>
              <a:rPr sz="2800" b="1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FFFF00"/>
                </a:solidFill>
                <a:latin typeface="Calibri"/>
                <a:cs typeface="Calibri"/>
              </a:rPr>
              <a:t>une.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59803"/>
            <a:ext cx="827659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0" u="sng" spc="-2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9-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Rappel</a:t>
            </a:r>
            <a:r>
              <a:rPr b="0" u="sng" spc="-5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des</a:t>
            </a:r>
            <a:r>
              <a:rPr b="0" u="sng" spc="-5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documents</a:t>
            </a:r>
            <a:r>
              <a:rPr b="0" u="sng" spc="-6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nécessaires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83892" y="1659636"/>
            <a:ext cx="2598419" cy="89915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93090" y="1374012"/>
            <a:ext cx="10770235" cy="3449954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40029" marR="166370" indent="-227329" algn="just">
              <a:lnSpc>
                <a:spcPct val="90000"/>
              </a:lnSpc>
              <a:spcBef>
                <a:spcPts val="43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Photocopies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recto-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verso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carte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d’identité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en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cours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validité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ou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du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passeport.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3200" b="1" spc="-30" dirty="0">
                <a:solidFill>
                  <a:srgbClr val="E7E6E6"/>
                </a:solidFill>
                <a:latin typeface="Calibri"/>
                <a:cs typeface="Calibri"/>
              </a:rPr>
              <a:t>IMPORTANT</a:t>
            </a:r>
            <a:r>
              <a:rPr sz="2800" b="1" spc="-30" dirty="0">
                <a:solidFill>
                  <a:srgbClr val="FFFF00"/>
                </a:solidFill>
                <a:latin typeface="Calibri"/>
                <a:cs typeface="Calibri"/>
              </a:rPr>
              <a:t>:</a:t>
            </a:r>
            <a:r>
              <a:rPr sz="2800" b="1" spc="-10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les</a:t>
            </a:r>
            <a:r>
              <a:rPr sz="2800" b="1" u="sng" spc="-8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élèves</a:t>
            </a:r>
            <a:r>
              <a:rPr sz="2800" b="1" u="sng" spc="-6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doivent</a:t>
            </a:r>
            <a:r>
              <a:rPr sz="2800" b="1" u="sng" spc="-8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avoir</a:t>
            </a:r>
            <a:r>
              <a:rPr sz="2800" b="1" u="sng" spc="-8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leur</a:t>
            </a:r>
            <a:r>
              <a:rPr sz="2800" b="1" u="sng" spc="-7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carte</a:t>
            </a:r>
            <a:r>
              <a:rPr sz="2800" b="1" u="sng" spc="-8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d’identite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́ 	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ou</a:t>
            </a:r>
            <a:r>
              <a:rPr sz="2800" b="1" u="sng" spc="-4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leur</a:t>
            </a:r>
            <a:r>
              <a:rPr sz="2800" b="1" u="sng" spc="-2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passeport</a:t>
            </a:r>
            <a:r>
              <a:rPr sz="2800" b="1" u="sng" spc="-3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au</a:t>
            </a:r>
            <a:r>
              <a:rPr sz="2800" b="1" u="sng" spc="-3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moment</a:t>
            </a:r>
            <a:r>
              <a:rPr sz="2800" b="1" u="sng" spc="-4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du</a:t>
            </a:r>
            <a:r>
              <a:rPr sz="2800" b="1" u="sng" spc="-4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sz="2800" b="1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départ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  <a:p>
            <a:pPr marL="239395" marR="5080" indent="-227329" algn="just">
              <a:lnSpc>
                <a:spcPts val="3030"/>
              </a:lnSpc>
              <a:spcBef>
                <a:spcPts val="105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Carte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européenne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d’assurance</a:t>
            </a:r>
            <a:r>
              <a:rPr sz="2800" spc="-1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maladie,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se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procurer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auprès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Caisse 	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d’Assurance</a:t>
            </a:r>
            <a:r>
              <a:rPr sz="2800" spc="-1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Maladie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qui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permet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remboursement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des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frais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médicaux 	éventuels.</a:t>
            </a:r>
            <a:endParaRPr sz="2800" dirty="0">
              <a:latin typeface="Calibri"/>
              <a:cs typeface="Calibri"/>
            </a:endParaRPr>
          </a:p>
          <a:p>
            <a:pPr marL="240029" marR="194945" indent="-227329" algn="just">
              <a:lnSpc>
                <a:spcPts val="3030"/>
              </a:lnSpc>
              <a:spcBef>
                <a:spcPts val="975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Autorisation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parentale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sortie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territoire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+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photocopie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carte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d’identité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ou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passeport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du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signataire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l’autorisation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parentale.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104485"/>
            <a:ext cx="8300720" cy="6965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Programme: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xfrm>
            <a:off x="3886201" y="104485"/>
            <a:ext cx="5410200" cy="320151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825"/>
              </a:spcBef>
              <a:buClr>
                <a:srgbClr val="F8F8F8"/>
              </a:buClr>
              <a:buFont typeface="Arial MT"/>
              <a:buChar char="•"/>
            </a:pPr>
            <a:endParaRPr lang="fr-FR" sz="3200" dirty="0">
              <a:latin typeface="Calibri"/>
              <a:cs typeface="Calibri"/>
            </a:endParaRPr>
          </a:p>
          <a:p>
            <a:pPr marL="240029" indent="-227329">
              <a:buFont typeface="Arial MT"/>
              <a:buChar char="•"/>
              <a:tabLst>
                <a:tab pos="240029" algn="l"/>
              </a:tabLst>
            </a:pPr>
            <a:r>
              <a:rPr lang="fr-FR" sz="3200" b="1" u="sng" spc="-10" dirty="0">
                <a:solidFill>
                  <a:srgbClr val="F8F8F8"/>
                </a:solidFill>
                <a:uFill>
                  <a:solidFill>
                    <a:srgbClr val="F8F8F8"/>
                  </a:solidFill>
                </a:uFill>
              </a:rPr>
              <a:t>R</a:t>
            </a:r>
            <a:r>
              <a:rPr lang="fr-FR" sz="3200" b="1" u="sng" spc="-10" dirty="0">
                <a:solidFill>
                  <a:srgbClr val="F8F8F8"/>
                </a:solidFill>
                <a:uFill>
                  <a:solidFill>
                    <a:srgbClr val="F8F8F8"/>
                  </a:solidFill>
                </a:uFill>
                <a:latin typeface="Calibri"/>
                <a:cs typeface="Calibri"/>
              </a:rPr>
              <a:t>eus- Barcelona </a:t>
            </a:r>
            <a:r>
              <a:rPr spc="-10" dirty="0"/>
              <a:t>:</a:t>
            </a:r>
            <a:endParaRPr lang="fr-FR" spc="-10" dirty="0"/>
          </a:p>
          <a:p>
            <a:pPr marL="12700">
              <a:tabLst>
                <a:tab pos="240029" algn="l"/>
              </a:tabLst>
            </a:pPr>
            <a:r>
              <a:rPr lang="fr-FR" sz="3200" dirty="0">
                <a:solidFill>
                  <a:srgbClr val="E4BE4A"/>
                </a:solidFill>
                <a:latin typeface="Calibri"/>
                <a:cs typeface="Calibri"/>
              </a:rPr>
              <a:t>Visite</a:t>
            </a:r>
            <a:r>
              <a:rPr lang="fr-FR" sz="3200" spc="-40" dirty="0">
                <a:solidFill>
                  <a:srgbClr val="E4BE4A"/>
                </a:solidFill>
                <a:latin typeface="Calibri"/>
                <a:cs typeface="Calibri"/>
              </a:rPr>
              <a:t> du Centre Gaudí à Reus (</a:t>
            </a:r>
            <a:r>
              <a:rPr lang="fr-FR" sz="3200" spc="-40" dirty="0" err="1">
                <a:solidFill>
                  <a:srgbClr val="E4BE4A"/>
                </a:solidFill>
                <a:latin typeface="Calibri"/>
                <a:cs typeface="Calibri"/>
              </a:rPr>
              <a:t>Barcelona_España</a:t>
            </a:r>
            <a:r>
              <a:rPr lang="fr-FR" sz="3200" spc="-40" dirty="0">
                <a:solidFill>
                  <a:srgbClr val="E4BE4A"/>
                </a:solidFill>
                <a:latin typeface="Calibri"/>
                <a:cs typeface="Calibri"/>
              </a:rPr>
              <a:t>)</a:t>
            </a:r>
            <a:endParaRPr lang="fr-FR" sz="32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buFont typeface="Arial MT"/>
              <a:buChar char="•"/>
              <a:tabLst>
                <a:tab pos="240029" algn="l"/>
              </a:tabLst>
            </a:pPr>
            <a:endParaRPr sz="32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2280"/>
              </a:spcBef>
              <a:buClr>
                <a:srgbClr val="E4BE4A"/>
              </a:buClr>
              <a:buFont typeface="Wingdings"/>
              <a:buChar char=""/>
            </a:pPr>
            <a:endParaRPr sz="2800" dirty="0">
              <a:latin typeface="Calibri"/>
              <a:cs typeface="Calibri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642CDDF-2E46-1B59-520C-77FB42716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590800" y="2215616"/>
            <a:ext cx="6705601" cy="414467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7AA9F65-1E09-E69B-473D-7301FAB5719D}"/>
              </a:ext>
            </a:extLst>
          </p:cNvPr>
          <p:cNvSpPr txBox="1"/>
          <p:nvPr/>
        </p:nvSpPr>
        <p:spPr>
          <a:xfrm>
            <a:off x="2590800" y="6900010"/>
            <a:ext cx="67056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>
                <a:hlinkClick r:id="rId3" tooltip="https://www.flickr.com/photos/rlasaosa/4218542343/"/>
              </a:rPr>
              <a:t>Cette photo</a:t>
            </a:r>
            <a:r>
              <a:rPr lang="fr-FR" sz="900"/>
              <a:t> par Auteur inconnu est soumise à la licence </a:t>
            </a:r>
            <a:r>
              <a:rPr lang="fr-FR" sz="900">
                <a:hlinkClick r:id="rId4" tooltip="https://creativecommons.org/licenses/by-nc-sa/3.0/"/>
              </a:rPr>
              <a:t>CC BY-SA-NC</a:t>
            </a:r>
            <a:endParaRPr lang="fr-FR" sz="9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FB64EB08-B56C-BF6D-FD0A-76D449F393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577450" y="3841441"/>
            <a:ext cx="4614550" cy="305083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62000" y="381000"/>
            <a:ext cx="11125200" cy="8260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223510" algn="l">
              <a:lnSpc>
                <a:spcPct val="100000"/>
              </a:lnSpc>
              <a:spcBef>
                <a:spcPts val="95"/>
              </a:spcBef>
              <a:buSzPct val="96428"/>
              <a:tabLst>
                <a:tab pos="5541010" algn="l"/>
              </a:tabLst>
            </a:pPr>
            <a:r>
              <a:rPr lang="fr-FR" sz="3200" b="1" u="sng" spc="-10" dirty="0">
                <a:solidFill>
                  <a:srgbClr val="F8F8F8"/>
                </a:solidFill>
                <a:uFill>
                  <a:solidFill>
                    <a:srgbClr val="F8F8F8"/>
                  </a:solidFill>
                </a:uFill>
                <a:latin typeface="Calibri"/>
                <a:cs typeface="Calibri"/>
              </a:rPr>
              <a:t>Valencia</a:t>
            </a:r>
            <a:r>
              <a:rPr lang="fr-FR" sz="4000" spc="-10" dirty="0"/>
              <a:t>:</a:t>
            </a:r>
            <a:r>
              <a:rPr lang="fr-FR" sz="4000" dirty="0"/>
              <a:t>	</a:t>
            </a: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541010" indent="-317500">
              <a:lnSpc>
                <a:spcPct val="100000"/>
              </a:lnSpc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541010" indent="-317500">
              <a:lnSpc>
                <a:spcPct val="100000"/>
              </a:lnSpc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r>
              <a:rPr lang="fr-FR" sz="2800" dirty="0">
                <a:solidFill>
                  <a:srgbClr val="E4BE4A"/>
                </a:solidFill>
                <a:latin typeface="Calibri"/>
                <a:cs typeface="Calibri"/>
              </a:rPr>
              <a:t>visite</a:t>
            </a:r>
            <a:r>
              <a:rPr lang="fr-FR" sz="2800" spc="-60" dirty="0">
                <a:solidFill>
                  <a:srgbClr val="E4BE4A"/>
                </a:solidFill>
                <a:latin typeface="Calibri"/>
                <a:cs typeface="Calibri"/>
              </a:rPr>
              <a:t> guidée à pied de la ville de Valencia</a:t>
            </a:r>
            <a:endParaRPr lang="fr-FR" sz="2800" dirty="0">
              <a:latin typeface="Calibri"/>
              <a:cs typeface="Calibri"/>
            </a:endParaRPr>
          </a:p>
          <a:p>
            <a:pPr marL="5541010" indent="-317500">
              <a:lnSpc>
                <a:spcPct val="100000"/>
              </a:lnSpc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541010" indent="-317500">
              <a:lnSpc>
                <a:spcPct val="100000"/>
              </a:lnSpc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541010" indent="-317500"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r>
              <a:rPr lang="fr-FR" sz="2800" dirty="0">
                <a:solidFill>
                  <a:srgbClr val="E4BE4A"/>
                </a:solidFill>
                <a:latin typeface="Calibri"/>
                <a:cs typeface="Calibri"/>
              </a:rPr>
              <a:t>Visite du musée </a:t>
            </a:r>
            <a:r>
              <a:rPr lang="fr-FR" sz="2800" dirty="0" err="1">
                <a:solidFill>
                  <a:srgbClr val="E4BE4A"/>
                </a:solidFill>
                <a:latin typeface="Calibri"/>
                <a:cs typeface="Calibri"/>
              </a:rPr>
              <a:t>Fallero</a:t>
            </a: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541010" indent="-317500"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541010" indent="-317500"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541010" indent="-317500"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541010" indent="-317500"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223510">
              <a:spcBef>
                <a:spcPts val="95"/>
              </a:spcBef>
              <a:buSzPct val="96428"/>
              <a:tabLst>
                <a:tab pos="5541010" algn="l"/>
              </a:tabLst>
            </a:pP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541010" indent="-317500"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 marL="5541010" indent="-317500">
              <a:lnSpc>
                <a:spcPct val="100000"/>
              </a:lnSpc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endParaRPr lang="fr-FR" sz="2800" dirty="0">
              <a:solidFill>
                <a:srgbClr val="E4BE4A"/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lang="fr-FR"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lang="fr-FR"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15"/>
              </a:spcBef>
            </a:pPr>
            <a:endParaRPr sz="2800" dirty="0">
              <a:latin typeface="Calibri"/>
              <a:cs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8AD4C45-8723-1DE5-FB84-5B17D1E8D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76200"/>
            <a:ext cx="5443850" cy="351296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3AA0C174-06C2-9CA1-FF48-41C0916D1BAF}"/>
              </a:ext>
            </a:extLst>
          </p:cNvPr>
          <p:cNvSpPr txBox="1"/>
          <p:nvPr/>
        </p:nvSpPr>
        <p:spPr>
          <a:xfrm>
            <a:off x="5715000" y="7873373"/>
            <a:ext cx="449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>
                <a:hlinkClick r:id="rId3" tooltip="http://www.viajesyrutas.es/2017/12/ciudad-artes-y-ciencias-museo-fallero-valencia.html"/>
              </a:rPr>
              <a:t>Cette photo</a:t>
            </a:r>
            <a:r>
              <a:rPr lang="fr-FR" sz="900"/>
              <a:t> par Auteur inconnu est soumise à la licence </a:t>
            </a:r>
            <a:r>
              <a:rPr lang="fr-FR" sz="900">
                <a:hlinkClick r:id="rId5" tooltip="https://creativecommons.org/licenses/by-nc-nd/3.0/"/>
              </a:rPr>
              <a:t>CC BY-NC-ND</a:t>
            </a:r>
            <a:endParaRPr lang="fr-FR" sz="9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85808" y="329689"/>
            <a:ext cx="3588385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8930" indent="-317500">
              <a:lnSpc>
                <a:spcPct val="100000"/>
              </a:lnSpc>
              <a:spcBef>
                <a:spcPts val="95"/>
              </a:spcBef>
              <a:buClr>
                <a:srgbClr val="E4BE4A"/>
              </a:buClr>
              <a:buSzPct val="96428"/>
              <a:buFont typeface="Wingdings"/>
              <a:buChar char=""/>
              <a:tabLst>
                <a:tab pos="328930" algn="l"/>
              </a:tabLst>
            </a:pPr>
            <a:r>
              <a:rPr sz="2800" dirty="0">
                <a:solidFill>
                  <a:srgbClr val="E4BE4A"/>
                </a:solidFill>
                <a:latin typeface="Calibri"/>
                <a:cs typeface="Calibri"/>
              </a:rPr>
              <a:t>Atelier</a:t>
            </a:r>
            <a:r>
              <a:rPr sz="2800" spc="-150" dirty="0">
                <a:solidFill>
                  <a:srgbClr val="E4BE4A"/>
                </a:solidFill>
                <a:latin typeface="Calibri"/>
                <a:cs typeface="Calibri"/>
              </a:rPr>
              <a:t> </a:t>
            </a:r>
            <a:r>
              <a:rPr lang="fr-FR" sz="2800" spc="-20" dirty="0">
                <a:solidFill>
                  <a:srgbClr val="E4BE4A"/>
                </a:solidFill>
                <a:latin typeface="Calibri"/>
                <a:cs typeface="Calibri"/>
              </a:rPr>
              <a:t>préparation Paella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48000" y="2644476"/>
            <a:ext cx="5490845" cy="545661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328930" indent="-317500">
              <a:lnSpc>
                <a:spcPct val="100000"/>
              </a:lnSpc>
              <a:spcBef>
                <a:spcPts val="690"/>
              </a:spcBef>
              <a:buSzPct val="96428"/>
              <a:buFont typeface="Wingdings"/>
              <a:buChar char=""/>
              <a:tabLst>
                <a:tab pos="328930" algn="l"/>
              </a:tabLst>
            </a:pPr>
            <a:r>
              <a:rPr sz="2800" dirty="0" err="1">
                <a:solidFill>
                  <a:srgbClr val="E4BE4A"/>
                </a:solidFill>
                <a:latin typeface="Calibri"/>
                <a:cs typeface="Calibri"/>
              </a:rPr>
              <a:t>Visite</a:t>
            </a:r>
            <a:r>
              <a:rPr sz="2800" spc="-45" dirty="0">
                <a:solidFill>
                  <a:srgbClr val="E4BE4A"/>
                </a:solidFill>
                <a:latin typeface="Calibri"/>
                <a:cs typeface="Calibri"/>
              </a:rPr>
              <a:t> </a:t>
            </a:r>
            <a:r>
              <a:rPr sz="2800" dirty="0" err="1">
                <a:solidFill>
                  <a:srgbClr val="E4BE4A"/>
                </a:solidFill>
                <a:latin typeface="Calibri"/>
                <a:cs typeface="Calibri"/>
              </a:rPr>
              <a:t>guidée</a:t>
            </a:r>
            <a:r>
              <a:rPr sz="2800" spc="-55" dirty="0">
                <a:solidFill>
                  <a:srgbClr val="E4BE4A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E4BE4A"/>
                </a:solidFill>
                <a:latin typeface="Calibri"/>
                <a:cs typeface="Calibri"/>
              </a:rPr>
              <a:t>d</a:t>
            </a:r>
            <a:r>
              <a:rPr lang="fr-FR" sz="2800" dirty="0">
                <a:solidFill>
                  <a:srgbClr val="E4BE4A"/>
                </a:solidFill>
                <a:latin typeface="Calibri"/>
                <a:cs typeface="Calibri"/>
              </a:rPr>
              <a:t>u mussée du riz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0" y="4876801"/>
            <a:ext cx="3428999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8930" indent="-317500">
              <a:lnSpc>
                <a:spcPct val="100000"/>
              </a:lnSpc>
              <a:spcBef>
                <a:spcPts val="95"/>
              </a:spcBef>
              <a:buSzPct val="96428"/>
              <a:buFont typeface="Wingdings"/>
              <a:buChar char=""/>
              <a:tabLst>
                <a:tab pos="328930" algn="l"/>
              </a:tabLst>
            </a:pPr>
            <a:r>
              <a:rPr lang="fr-FR" sz="2800" dirty="0">
                <a:solidFill>
                  <a:srgbClr val="E4BE4A"/>
                </a:solidFill>
                <a:latin typeface="Calibri"/>
                <a:cs typeface="Calibri"/>
              </a:rPr>
              <a:t>visite du marché de Valence</a:t>
            </a:r>
            <a:endParaRPr sz="2800" dirty="0">
              <a:latin typeface="Calibri"/>
              <a:cs typeface="Calibri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2069E16-E40B-F76B-F9E2-3E45BFEB18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80779"/>
            <a:ext cx="5486400" cy="2286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9F118F3-59EC-B658-B7CB-0841E04D20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26193" y="2453332"/>
            <a:ext cx="3048000" cy="3048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D1DA99E-ED0A-BAD5-9FD3-74CD0978AB22}"/>
              </a:ext>
            </a:extLst>
          </p:cNvPr>
          <p:cNvSpPr txBox="1"/>
          <p:nvPr/>
        </p:nvSpPr>
        <p:spPr>
          <a:xfrm>
            <a:off x="8153400" y="5914269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>
                <a:hlinkClick r:id="rId4" tooltip="https://gastroaventurasdecarmen.blogspot.com/2018/07/museo-del-arroz-de-valencia.html"/>
              </a:rPr>
              <a:t>Cette photo</a:t>
            </a:r>
            <a:r>
              <a:rPr lang="fr-FR" sz="900"/>
              <a:t> par Auteur inconnu est soumise à la licence </a:t>
            </a:r>
            <a:r>
              <a:rPr lang="fr-FR" sz="900">
                <a:hlinkClick r:id="rId5" tooltip="https://creativecommons.org/licenses/by-nc-nd/3.0/"/>
              </a:rPr>
              <a:t>CC BY-NC-ND</a:t>
            </a:r>
            <a:endParaRPr lang="fr-FR" sz="90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F244E8BA-5A27-FF06-4931-9C5B3144565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3429000" y="3665971"/>
            <a:ext cx="4277898" cy="3097911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C68F05DE-3054-6412-4019-F76CDE8589C5}"/>
              </a:ext>
            </a:extLst>
          </p:cNvPr>
          <p:cNvSpPr txBox="1"/>
          <p:nvPr/>
        </p:nvSpPr>
        <p:spPr>
          <a:xfrm>
            <a:off x="3429000" y="6902873"/>
            <a:ext cx="42778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>
                <a:hlinkClick r:id="rId7" tooltip="https://commons.wikimedia.org/wiki/File:Mercado_Central,_Valencia,_Espa%C3%B1a,_2014-06-30,_DD_115.JPG"/>
              </a:rPr>
              <a:t>Cette photo</a:t>
            </a:r>
            <a:r>
              <a:rPr lang="fr-FR" sz="900"/>
              <a:t> par Auteur inconnu est soumise à la licence </a:t>
            </a:r>
            <a:r>
              <a:rPr lang="fr-FR" sz="900">
                <a:hlinkClick r:id="rId8" tooltip="https://creativecommons.org/licenses/by-sa/3.0/"/>
              </a:rPr>
              <a:t>CC BY-SA</a:t>
            </a:r>
            <a:endParaRPr lang="fr-FR" sz="9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50870901-3515-BBB6-A806-A5A1D5C088A7}"/>
              </a:ext>
            </a:extLst>
          </p:cNvPr>
          <p:cNvSpPr txBox="1"/>
          <p:nvPr/>
        </p:nvSpPr>
        <p:spPr>
          <a:xfrm>
            <a:off x="76200" y="152400"/>
            <a:ext cx="11277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41010" indent="-317500">
              <a:spcBef>
                <a:spcPts val="95"/>
              </a:spcBef>
              <a:buSzPct val="96428"/>
              <a:buFont typeface="Wingdings"/>
              <a:buChar char=""/>
              <a:tabLst>
                <a:tab pos="5541010" algn="l"/>
              </a:tabLst>
            </a:pPr>
            <a:r>
              <a:rPr lang="fr-FR" sz="1800" dirty="0">
                <a:solidFill>
                  <a:srgbClr val="E4BE4A"/>
                </a:solidFill>
                <a:latin typeface="Calibri"/>
                <a:cs typeface="Calibri"/>
              </a:rPr>
              <a:t>Visite du </a:t>
            </a:r>
            <a:r>
              <a:rPr lang="fr-FR" dirty="0">
                <a:solidFill>
                  <a:srgbClr val="E4BE4A"/>
                </a:solidFill>
                <a:latin typeface="Calibri"/>
                <a:cs typeface="Calibri"/>
              </a:rPr>
              <a:t>musée  des Arts et de Sciences. </a:t>
            </a:r>
            <a:endParaRPr lang="fr-FR" sz="1800" dirty="0">
              <a:solidFill>
                <a:srgbClr val="E4BE4A"/>
              </a:solidFill>
              <a:latin typeface="Calibri"/>
              <a:cs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8D30F19-FE8F-9A73-20AF-5FF4CB71A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286000" y="762000"/>
            <a:ext cx="7847149" cy="523398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9AEA172-C4A0-45F6-0A71-37ECC4F2DCD1}"/>
              </a:ext>
            </a:extLst>
          </p:cNvPr>
          <p:cNvSpPr txBox="1"/>
          <p:nvPr/>
        </p:nvSpPr>
        <p:spPr>
          <a:xfrm>
            <a:off x="2286000" y="6041105"/>
            <a:ext cx="533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>
                <a:hlinkClick r:id="rId3" tooltip="http://www.viajesyrutas.es/2017/12/ciudad-artes-y-ciencias-museo-fallero-valencia.html"/>
              </a:rPr>
              <a:t>Cette photo</a:t>
            </a:r>
            <a:r>
              <a:rPr lang="fr-FR" sz="900"/>
              <a:t> par Auteur inconnu est soumise à la licence </a:t>
            </a:r>
            <a:r>
              <a:rPr lang="fr-FR" sz="900">
                <a:hlinkClick r:id="rId4" tooltip="https://creativecommons.org/licenses/by-nc-nd/3.0/"/>
              </a:rPr>
              <a:t>CC BY-NC-ND</a:t>
            </a:r>
            <a:endParaRPr lang="fr-FR" sz="900"/>
          </a:p>
        </p:txBody>
      </p:sp>
    </p:spTree>
    <p:extLst>
      <p:ext uri="{BB962C8B-B14F-4D97-AF65-F5344CB8AC3E}">
        <p14:creationId xmlns:p14="http://schemas.microsoft.com/office/powerpoint/2010/main" val="737449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47833"/>
            <a:ext cx="56400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0" u="sng" spc="-6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Présentation</a:t>
            </a:r>
            <a:r>
              <a:rPr sz="4800" b="0" u="sng" spc="-20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sz="4800"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du</a:t>
            </a:r>
            <a:r>
              <a:rPr sz="4800" b="0" u="sng" spc="-17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sz="4800" b="0" u="sng" spc="-2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voyage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6952" y="1295400"/>
            <a:ext cx="10260648" cy="5293115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894"/>
              </a:spcBef>
              <a:buFont typeface="Arial MT"/>
              <a:buChar char="•"/>
              <a:tabLst>
                <a:tab pos="240029" algn="l"/>
              </a:tabLst>
            </a:pPr>
            <a:r>
              <a:rPr sz="3200" dirty="0">
                <a:solidFill>
                  <a:srgbClr val="FFFF00"/>
                </a:solidFill>
                <a:latin typeface="Calibri"/>
                <a:cs typeface="Calibri"/>
              </a:rPr>
              <a:t>1-</a:t>
            </a:r>
            <a:r>
              <a:rPr sz="32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Situation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géographique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90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2-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élèves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accompagnateurs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spcBef>
                <a:spcPts val="660"/>
              </a:spcBef>
              <a:buFont typeface="Arial MT"/>
              <a:buChar char="•"/>
              <a:tabLst>
                <a:tab pos="240029" algn="l"/>
              </a:tabLst>
            </a:pPr>
            <a:r>
              <a:rPr lang="fr-FR" sz="2800" dirty="0">
                <a:solidFill>
                  <a:srgbClr val="FFFF00"/>
                </a:solidFill>
                <a:latin typeface="Calibri"/>
                <a:cs typeface="Calibri"/>
              </a:rPr>
              <a:t>3-</a:t>
            </a:r>
            <a:r>
              <a:rPr lang="fr-FR"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dirty="0">
                <a:solidFill>
                  <a:srgbClr val="FFFF00"/>
                </a:solidFill>
                <a:latin typeface="Calibri"/>
                <a:cs typeface="Calibri"/>
              </a:rPr>
              <a:t>Objectifs</a:t>
            </a:r>
            <a:r>
              <a:rPr lang="fr-FR"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spc="-10" dirty="0">
                <a:solidFill>
                  <a:srgbClr val="FFFF00"/>
                </a:solidFill>
                <a:latin typeface="Calibri"/>
                <a:cs typeface="Calibri"/>
              </a:rPr>
              <a:t>poursuivis. Le dossier à compléter et a rendre </a:t>
            </a:r>
            <a:endParaRPr lang="fr-FR"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0029" algn="l"/>
              </a:tabLst>
            </a:pPr>
            <a:r>
              <a:rPr lang="fr-FR" sz="2800" dirty="0">
                <a:solidFill>
                  <a:srgbClr val="FFFF00"/>
                </a:solidFill>
                <a:latin typeface="Calibri"/>
                <a:cs typeface="Calibri"/>
              </a:rPr>
              <a:t>4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-</a:t>
            </a:r>
            <a:r>
              <a:rPr sz="2800" spc="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transport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0029" algn="l"/>
              </a:tabLst>
            </a:pPr>
            <a:r>
              <a:rPr lang="fr-FR" sz="2800" dirty="0">
                <a:solidFill>
                  <a:srgbClr val="FFFF00"/>
                </a:solidFill>
                <a:latin typeface="Calibri"/>
                <a:cs typeface="Calibri"/>
              </a:rPr>
              <a:t>5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-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Hébergement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repas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0029" algn="l"/>
              </a:tabLst>
            </a:pPr>
            <a:r>
              <a:rPr lang="fr-FR" sz="2800" dirty="0">
                <a:solidFill>
                  <a:srgbClr val="FFFF00"/>
                </a:solidFill>
                <a:latin typeface="Calibri"/>
                <a:cs typeface="Calibri"/>
              </a:rPr>
              <a:t>6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-</a:t>
            </a:r>
            <a:r>
              <a:rPr sz="2800" spc="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trousseau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0029" algn="l"/>
              </a:tabLst>
            </a:pPr>
            <a:r>
              <a:rPr lang="fr-FR" sz="2800" dirty="0">
                <a:solidFill>
                  <a:srgbClr val="FFFF00"/>
                </a:solidFill>
                <a:latin typeface="Calibri"/>
                <a:cs typeface="Calibri"/>
              </a:rPr>
              <a:t>7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-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Règlement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pendant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séjour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0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8-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 Communication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9-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Liste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des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documents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nécessaires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10-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Programme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1-</a:t>
            </a:r>
            <a:r>
              <a:rPr b="0" u="sng" spc="-9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Situation</a:t>
            </a:r>
            <a:r>
              <a:rPr b="0" u="sng" spc="-7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géographique</a:t>
            </a:r>
          </a:p>
        </p:txBody>
      </p:sp>
      <p:sp>
        <p:nvSpPr>
          <p:cNvPr id="10" name="object 10"/>
          <p:cNvSpPr txBox="1"/>
          <p:nvPr/>
        </p:nvSpPr>
        <p:spPr>
          <a:xfrm rot="940639">
            <a:off x="6247200" y="4586243"/>
            <a:ext cx="135636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E4BE4A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E4BE4A"/>
                </a:solidFill>
                <a:latin typeface="Calibri"/>
                <a:cs typeface="Calibri"/>
              </a:rPr>
              <a:t>VALENCIA</a:t>
            </a:r>
            <a:endParaRPr sz="1800" dirty="0">
              <a:latin typeface="Calibri"/>
              <a:cs typeface="Calibri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CF86C05-6A07-E84A-ABDF-5AE01345A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524000"/>
            <a:ext cx="9067800" cy="51048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4238" y="381000"/>
            <a:ext cx="8300720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2-</a:t>
            </a:r>
            <a:r>
              <a:rPr b="0" u="sng" spc="-4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Les</a:t>
            </a:r>
            <a:r>
              <a:rPr b="0" u="sng" spc="-3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élèves</a:t>
            </a:r>
            <a:r>
              <a:rPr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et</a:t>
            </a:r>
            <a:r>
              <a:rPr b="0" u="sng" spc="-3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les</a:t>
            </a:r>
            <a:r>
              <a:rPr b="0" u="sng" spc="-2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spc="-10" dirty="0" err="1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accompagnateurs</a:t>
            </a:r>
            <a:br>
              <a:rPr lang="fr-FR"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</a:br>
            <a:endParaRPr b="0" u="sng" spc="-10" dirty="0">
              <a:solidFill>
                <a:srgbClr val="FFFF00"/>
              </a:solidFill>
              <a:uFill>
                <a:solidFill>
                  <a:srgbClr val="FFFF00"/>
                </a:solidFill>
              </a:uFill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676400"/>
            <a:ext cx="11277600" cy="5527154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253365" indent="-227965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53365" algn="l"/>
              </a:tabLst>
            </a:pPr>
            <a:r>
              <a:rPr lang="fr-FR" sz="3600" b="1" spc="-75" dirty="0">
                <a:solidFill>
                  <a:srgbClr val="FFFF00"/>
                </a:solidFill>
                <a:latin typeface="Calibri"/>
                <a:cs typeface="Calibri"/>
              </a:rPr>
              <a:t>24</a:t>
            </a:r>
            <a:r>
              <a:rPr sz="3600" b="1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FFFF00"/>
                </a:solidFill>
                <a:latin typeface="Calibri"/>
                <a:cs typeface="Calibri"/>
              </a:rPr>
              <a:t>élèves</a:t>
            </a:r>
            <a:r>
              <a:rPr sz="3600" b="1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3600" b="1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3600" b="1" spc="-20" dirty="0">
                <a:solidFill>
                  <a:srgbClr val="FFFF00"/>
                </a:solidFill>
                <a:latin typeface="Calibri"/>
                <a:cs typeface="Calibri"/>
              </a:rPr>
              <a:t>3</a:t>
            </a:r>
            <a:r>
              <a:rPr sz="3600" b="1" spc="-30" baseline="25462" dirty="0">
                <a:solidFill>
                  <a:srgbClr val="FFFF00"/>
                </a:solidFill>
                <a:latin typeface="Calibri"/>
                <a:cs typeface="Calibri"/>
              </a:rPr>
              <a:t>ème</a:t>
            </a:r>
            <a:r>
              <a:rPr lang="fr-FR" sz="3600" b="1" spc="-30" baseline="25462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endParaRPr lang="fr-FR" sz="3600" spc="-30" baseline="25462" dirty="0">
              <a:solidFill>
                <a:srgbClr val="FFFF00"/>
              </a:solidFill>
              <a:latin typeface="Calibri"/>
              <a:cs typeface="Calibri"/>
            </a:endParaRPr>
          </a:p>
          <a:p>
            <a:pPr marL="253365" marR="0" lvl="0" indent="-227965" defTabSz="914400" eaLnBrk="1" fontAlgn="auto" latinLnBrk="0" hangingPunct="1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Tx/>
              <a:buSzTx/>
              <a:buFont typeface="Arial MT"/>
              <a:buChar char="•"/>
              <a:tabLst>
                <a:tab pos="253365" algn="l"/>
              </a:tabLst>
              <a:defRPr/>
            </a:pPr>
            <a:r>
              <a:rPr lang="fr-FR" sz="3600" b="1" spc="-75" dirty="0">
                <a:solidFill>
                  <a:srgbClr val="FFFF00"/>
                </a:solidFill>
                <a:latin typeface="Calibri"/>
                <a:cs typeface="Calibri"/>
              </a:rPr>
              <a:t>26</a:t>
            </a:r>
            <a:r>
              <a:rPr kumimoji="0" lang="fr-FR" sz="3600" b="1" i="0" u="none" strike="noStrike" kern="0" cap="none" spc="-75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fr-FR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cs typeface="Calibri"/>
              </a:rPr>
              <a:t>élèves</a:t>
            </a:r>
            <a:r>
              <a:rPr kumimoji="0" lang="fr-FR" sz="3600" b="1" i="0" u="none" strike="noStrike" kern="0" cap="none" spc="-8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fr-FR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cs typeface="Calibri"/>
              </a:rPr>
              <a:t>de</a:t>
            </a:r>
            <a:r>
              <a:rPr kumimoji="0" lang="fr-FR" sz="3600" b="1" i="0" u="none" strike="noStrike" kern="0" cap="none" spc="-7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lang="fr-FR" sz="3600" b="1" spc="-20" dirty="0">
                <a:solidFill>
                  <a:srgbClr val="FFFF00"/>
                </a:solidFill>
                <a:latin typeface="Calibri"/>
                <a:cs typeface="Calibri"/>
              </a:rPr>
              <a:t>4</a:t>
            </a:r>
            <a:r>
              <a:rPr kumimoji="0" lang="fr-FR" sz="3600" b="1" i="0" u="none" strike="noStrike" kern="0" cap="none" spc="-30" normalizeH="0" baseline="25462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cs typeface="Calibri"/>
              </a:rPr>
              <a:t>ème</a:t>
            </a:r>
            <a:r>
              <a:rPr kumimoji="0" lang="fr-FR" sz="3600" b="1" i="0" u="none" strike="noStrike" kern="0" cap="none" spc="-30" normalizeH="0" baseline="25462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endParaRPr kumimoji="0" lang="fr-FR" sz="3600" b="0" i="0" u="none" strike="noStrike" kern="0" cap="none" spc="-30" normalizeH="0" baseline="25462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660"/>
              </a:spcBef>
              <a:tabLst>
                <a:tab pos="253365" algn="l"/>
              </a:tabLst>
            </a:pPr>
            <a:endParaRPr sz="3600" baseline="25462" dirty="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565"/>
              </a:spcBef>
            </a:pPr>
            <a:r>
              <a:rPr sz="3600" b="1" dirty="0">
                <a:solidFill>
                  <a:srgbClr val="FFFF00"/>
                </a:solidFill>
                <a:latin typeface="Calibri"/>
                <a:cs typeface="Calibri"/>
              </a:rPr>
              <a:t>-&gt;</a:t>
            </a:r>
            <a:r>
              <a:rPr sz="3600" b="1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3600" b="1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3600" b="1" spc="-10" dirty="0" err="1">
                <a:solidFill>
                  <a:srgbClr val="FFFF00"/>
                </a:solidFill>
                <a:latin typeface="Calibri"/>
                <a:cs typeface="Calibri"/>
              </a:rPr>
              <a:t>accompagnateurs</a:t>
            </a:r>
            <a:r>
              <a:rPr sz="3600" b="1" spc="-10" dirty="0">
                <a:solidFill>
                  <a:srgbClr val="FFFF00"/>
                </a:solidFill>
                <a:latin typeface="Calibri"/>
                <a:cs typeface="Calibri"/>
              </a:rPr>
              <a:t>:</a:t>
            </a:r>
            <a:endParaRPr sz="3600" dirty="0">
              <a:latin typeface="Calibri"/>
              <a:cs typeface="Calibri"/>
            </a:endParaRPr>
          </a:p>
          <a:p>
            <a:pPr marL="4838700" lvl="1" indent="-241300">
              <a:lnSpc>
                <a:spcPct val="100000"/>
              </a:lnSpc>
              <a:spcBef>
                <a:spcPts val="580"/>
              </a:spcBef>
              <a:buChar char="-"/>
              <a:tabLst>
                <a:tab pos="4838700" algn="l"/>
              </a:tabLst>
            </a:pPr>
            <a:r>
              <a:rPr sz="3600" b="1" dirty="0" err="1">
                <a:solidFill>
                  <a:srgbClr val="FFFF00"/>
                </a:solidFill>
                <a:latin typeface="Calibri"/>
                <a:cs typeface="Calibri"/>
              </a:rPr>
              <a:t>Mme</a:t>
            </a:r>
            <a:r>
              <a:rPr sz="3600" b="1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3600" b="1" spc="-10" dirty="0">
                <a:solidFill>
                  <a:srgbClr val="FFFF00"/>
                </a:solidFill>
                <a:latin typeface="Calibri"/>
                <a:cs typeface="Calibri"/>
              </a:rPr>
              <a:t>MUGUET Nathalie</a:t>
            </a:r>
            <a:endParaRPr sz="3600" dirty="0">
              <a:latin typeface="Calibri"/>
              <a:cs typeface="Calibri"/>
            </a:endParaRPr>
          </a:p>
          <a:p>
            <a:pPr marL="4838700" lvl="1" indent="-241300">
              <a:lnSpc>
                <a:spcPct val="100000"/>
              </a:lnSpc>
              <a:spcBef>
                <a:spcPts val="565"/>
              </a:spcBef>
              <a:buChar char="-"/>
              <a:tabLst>
                <a:tab pos="4838700" algn="l"/>
              </a:tabLst>
            </a:pPr>
            <a:r>
              <a:rPr sz="3600" b="1" dirty="0" err="1">
                <a:solidFill>
                  <a:srgbClr val="FFFF00"/>
                </a:solidFill>
                <a:latin typeface="Calibri"/>
                <a:cs typeface="Calibri"/>
              </a:rPr>
              <a:t>Mme</a:t>
            </a:r>
            <a:r>
              <a:rPr sz="3600" b="1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3600" b="1" spc="-10" dirty="0">
                <a:solidFill>
                  <a:srgbClr val="FFFF00"/>
                </a:solidFill>
                <a:latin typeface="Calibri"/>
                <a:cs typeface="Calibri"/>
              </a:rPr>
              <a:t>THORAL Nathalie</a:t>
            </a:r>
            <a:endParaRPr sz="3600" dirty="0">
              <a:latin typeface="Calibri"/>
              <a:cs typeface="Calibri"/>
            </a:endParaRPr>
          </a:p>
          <a:p>
            <a:pPr marL="4838065" lvl="1" indent="-241300">
              <a:lnSpc>
                <a:spcPct val="100000"/>
              </a:lnSpc>
              <a:spcBef>
                <a:spcPts val="565"/>
              </a:spcBef>
              <a:buChar char="-"/>
              <a:tabLst>
                <a:tab pos="4838065" algn="l"/>
                <a:tab pos="6047740" algn="l"/>
              </a:tabLst>
            </a:pPr>
            <a:r>
              <a:rPr sz="3600" b="1" spc="-25" dirty="0">
                <a:solidFill>
                  <a:srgbClr val="FFFF00"/>
                </a:solidFill>
                <a:latin typeface="Calibri"/>
                <a:cs typeface="Calibri"/>
              </a:rPr>
              <a:t>M</a:t>
            </a:r>
            <a:r>
              <a:rPr lang="fr-FR" sz="3600" b="1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3600" b="1" spc="-10" dirty="0">
                <a:solidFill>
                  <a:srgbClr val="FFFF00"/>
                </a:solidFill>
                <a:latin typeface="Calibri"/>
                <a:cs typeface="Calibri"/>
              </a:rPr>
              <a:t>SANCHEZ Roberto</a:t>
            </a:r>
          </a:p>
          <a:p>
            <a:pPr marL="4596765" lvl="1">
              <a:spcBef>
                <a:spcPts val="565"/>
              </a:spcBef>
              <a:tabLst>
                <a:tab pos="4838065" algn="l"/>
                <a:tab pos="6047740" algn="l"/>
              </a:tabLst>
            </a:pPr>
            <a:r>
              <a:rPr lang="fr-FR" sz="3600" b="1" dirty="0">
                <a:solidFill>
                  <a:srgbClr val="FFFF00"/>
                </a:solidFill>
                <a:latin typeface="Calibri"/>
                <a:cs typeface="Calibri"/>
              </a:rPr>
              <a:t>- M</a:t>
            </a:r>
            <a:r>
              <a:rPr lang="fr-FR" sz="3600" b="1" spc="-1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3600" b="1" spc="-10" dirty="0">
                <a:solidFill>
                  <a:srgbClr val="FFFF00"/>
                </a:solidFill>
                <a:latin typeface="Calibri"/>
                <a:cs typeface="Calibri"/>
              </a:rPr>
              <a:t>PAVON SALTOS Marco</a:t>
            </a:r>
            <a:endParaRPr lang="fr-FR" sz="3600" dirty="0">
              <a:latin typeface="Calibri"/>
              <a:cs typeface="Calibri"/>
            </a:endParaRPr>
          </a:p>
          <a:p>
            <a:pPr marL="4596765" lvl="1">
              <a:lnSpc>
                <a:spcPct val="100000"/>
              </a:lnSpc>
              <a:spcBef>
                <a:spcPts val="565"/>
              </a:spcBef>
              <a:tabLst>
                <a:tab pos="4838065" algn="l"/>
                <a:tab pos="6047740" algn="l"/>
              </a:tabLst>
            </a:pPr>
            <a:endParaRPr lang="fr-FR" sz="3600" b="1" spc="-1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40598" y="1447800"/>
            <a:ext cx="10708402" cy="52797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95"/>
              </a:spcBef>
              <a:buClr>
                <a:srgbClr val="FFFF00"/>
              </a:buClr>
              <a:buFont typeface="Arial MT"/>
              <a:buChar char="•"/>
              <a:tabLst>
                <a:tab pos="240029" algn="l"/>
              </a:tabLst>
            </a:pPr>
            <a:r>
              <a:rPr sz="2800" b="1" spc="-25" dirty="0">
                <a:solidFill>
                  <a:srgbClr val="FFFF00"/>
                </a:solidFill>
                <a:latin typeface="Calibri"/>
                <a:cs typeface="Calibri"/>
              </a:rPr>
              <a:t>Voyagiste:</a:t>
            </a:r>
            <a:r>
              <a:rPr sz="2800" b="1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spc="-20" dirty="0" err="1">
                <a:solidFill>
                  <a:srgbClr val="FFFF00"/>
                </a:solidFill>
                <a:latin typeface="Calibri"/>
                <a:cs typeface="Calibri"/>
              </a:rPr>
              <a:t>EuroVoyages</a:t>
            </a:r>
            <a:r>
              <a:rPr lang="fr-FR" sz="2800" b="1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https://www.eurovoyages.fr/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(un</a:t>
            </a:r>
            <a:r>
              <a:rPr sz="2800" b="1" spc="-9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responsable</a:t>
            </a:r>
            <a:r>
              <a:rPr sz="2800" b="1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local</a:t>
            </a:r>
            <a:r>
              <a:rPr sz="2800" b="1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présent</a:t>
            </a:r>
            <a:r>
              <a:rPr sz="2800" b="1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b="1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spc="-10" dirty="0">
                <a:solidFill>
                  <a:srgbClr val="FFFF00"/>
                </a:solidFill>
                <a:latin typeface="Calibri"/>
                <a:cs typeface="Calibri"/>
              </a:rPr>
              <a:t>Valencia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)</a:t>
            </a:r>
            <a:endParaRPr lang="fr-FR" sz="2800" b="1" spc="-10" dirty="0">
              <a:solidFill>
                <a:srgbClr val="FFFF00"/>
              </a:solidFill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95"/>
              </a:spcBef>
              <a:buClr>
                <a:srgbClr val="FFFF00"/>
              </a:buClr>
              <a:buFont typeface="Arial MT"/>
              <a:buChar char="•"/>
              <a:tabLst>
                <a:tab pos="240029" algn="l"/>
              </a:tabLst>
            </a:pP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buFont typeface="Arial MT"/>
              <a:buChar char="•"/>
              <a:tabLst>
                <a:tab pos="240029" algn="l"/>
              </a:tabLst>
            </a:pP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Autocar</a:t>
            </a:r>
            <a:r>
              <a:rPr sz="2800" b="1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(</a:t>
            </a:r>
            <a:r>
              <a:rPr sz="2800" b="1" spc="-10" dirty="0" err="1">
                <a:solidFill>
                  <a:srgbClr val="FFFF00"/>
                </a:solidFill>
                <a:latin typeface="Calibri"/>
                <a:cs typeface="Calibri"/>
              </a:rPr>
              <a:t>transporteur</a:t>
            </a:r>
            <a:r>
              <a:rPr sz="2800" b="1" spc="-1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spc="-10" dirty="0">
                <a:solidFill>
                  <a:srgbClr val="FFFF00"/>
                </a:solidFill>
                <a:latin typeface="Calibri"/>
                <a:cs typeface="Calibri"/>
              </a:rPr>
              <a:t>engagé par </a:t>
            </a:r>
            <a:r>
              <a:rPr lang="fr-FR" sz="2800" b="1" spc="-10" dirty="0" err="1">
                <a:solidFill>
                  <a:srgbClr val="FFFF00"/>
                </a:solidFill>
                <a:latin typeface="Calibri"/>
                <a:cs typeface="Calibri"/>
              </a:rPr>
              <a:t>EuroVoyages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)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lang="fr-FR" sz="2800" b="1" spc="-10" dirty="0">
                <a:solidFill>
                  <a:srgbClr val="FFFF00"/>
                </a:solidFill>
                <a:latin typeface="Calibri"/>
                <a:cs typeface="Calibri"/>
              </a:rPr>
              <a:t>   </a:t>
            </a:r>
            <a:r>
              <a:rPr sz="2800" b="1" spc="-10" dirty="0" err="1">
                <a:solidFill>
                  <a:srgbClr val="FFFF00"/>
                </a:solidFill>
                <a:latin typeface="Calibri"/>
                <a:cs typeface="Calibri"/>
              </a:rPr>
              <a:t>Itinéraire</a:t>
            </a:r>
            <a:r>
              <a:rPr sz="2800" b="1" spc="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via</a:t>
            </a:r>
            <a:r>
              <a:rPr sz="2800" b="1" spc="1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spc="-20" dirty="0">
                <a:solidFill>
                  <a:srgbClr val="FFFF00"/>
                </a:solidFill>
                <a:latin typeface="Calibri"/>
                <a:cs typeface="Calibri"/>
              </a:rPr>
              <a:t>Reus</a:t>
            </a:r>
            <a:r>
              <a:rPr sz="2800" b="1" spc="-20" dirty="0">
                <a:solidFill>
                  <a:srgbClr val="FFFF00"/>
                </a:solidFill>
                <a:latin typeface="Calibri"/>
                <a:cs typeface="Calibri"/>
              </a:rPr>
              <a:t>-</a:t>
            </a:r>
            <a:r>
              <a:rPr sz="2800" b="1" spc="-25" dirty="0" err="1">
                <a:solidFill>
                  <a:srgbClr val="FFFF00"/>
                </a:solidFill>
                <a:latin typeface="Calibri"/>
                <a:cs typeface="Calibri"/>
              </a:rPr>
              <a:t>Barcelone-</a:t>
            </a:r>
            <a:r>
              <a:rPr sz="2800" b="1" spc="-10" dirty="0" err="1">
                <a:solidFill>
                  <a:srgbClr val="FFFF00"/>
                </a:solidFill>
                <a:latin typeface="Calibri"/>
                <a:cs typeface="Calibri"/>
              </a:rPr>
              <a:t>Valenc</a:t>
            </a:r>
            <a:r>
              <a:rPr lang="fr-FR" sz="2800" b="1" spc="-10" dirty="0">
                <a:solidFill>
                  <a:srgbClr val="FFFF00"/>
                </a:solidFill>
                <a:latin typeface="Calibri"/>
                <a:cs typeface="Calibri"/>
              </a:rPr>
              <a:t>e. </a:t>
            </a:r>
            <a:endParaRPr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10"/>
              </a:spcBef>
            </a:pPr>
            <a:endParaRPr sz="2800" dirty="0">
              <a:latin typeface="Calibri"/>
              <a:cs typeface="Calibri"/>
            </a:endParaRPr>
          </a:p>
          <a:p>
            <a:pPr marL="239395" marR="3797935" indent="-227329">
              <a:lnSpc>
                <a:spcPct val="119700"/>
              </a:lnSpc>
              <a:buFont typeface="Arial MT"/>
              <a:buChar char="•"/>
              <a:tabLst>
                <a:tab pos="335280" algn="l"/>
              </a:tabLst>
            </a:pP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Départ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:</a:t>
            </a:r>
            <a:r>
              <a:rPr sz="2800" b="1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rdv</a:t>
            </a:r>
            <a:r>
              <a:rPr sz="2800" b="1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b="1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2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1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h,</a:t>
            </a:r>
            <a:r>
              <a:rPr sz="2800" b="1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spc="-30" dirty="0">
                <a:solidFill>
                  <a:srgbClr val="FFFF00"/>
                </a:solidFill>
                <a:latin typeface="Calibri"/>
                <a:cs typeface="Calibri"/>
              </a:rPr>
              <a:t>Collège Bois Franc</a:t>
            </a:r>
            <a:r>
              <a:rPr lang="fr-FR" sz="2800" b="1" spc="-1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(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parking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b="1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côté</a:t>
            </a:r>
            <a:r>
              <a:rPr sz="2800" b="1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du</a:t>
            </a:r>
            <a:r>
              <a:rPr sz="2800" b="1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collège)</a:t>
            </a:r>
            <a:endParaRPr lang="fr-FR" sz="2800" b="1" spc="-10" dirty="0">
              <a:solidFill>
                <a:srgbClr val="FFFF00"/>
              </a:solidFill>
              <a:latin typeface="Calibri"/>
              <a:cs typeface="Calibri"/>
            </a:endParaRPr>
          </a:p>
          <a:p>
            <a:pPr marL="239395" marR="3797935" indent="-227329">
              <a:lnSpc>
                <a:spcPct val="119700"/>
              </a:lnSpc>
              <a:buFont typeface="Arial MT"/>
              <a:buChar char="•"/>
              <a:tabLst>
                <a:tab pos="335280" algn="l"/>
              </a:tabLst>
            </a:pP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0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Retour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:</a:t>
            </a:r>
            <a:r>
              <a:rPr sz="2800" b="1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spc="-65" dirty="0">
                <a:solidFill>
                  <a:srgbClr val="FFFF00"/>
                </a:solidFill>
                <a:latin typeface="Calibri"/>
                <a:cs typeface="Calibri"/>
              </a:rPr>
              <a:t>arrivée à l’établissement en fin de matinée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(à</a:t>
            </a:r>
            <a:r>
              <a:rPr sz="2800" b="1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confirmer)</a:t>
            </a:r>
            <a:r>
              <a:rPr sz="2800" b="1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au</a:t>
            </a:r>
            <a:r>
              <a:rPr sz="2800" b="1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même</a:t>
            </a:r>
            <a:r>
              <a:rPr sz="2800" b="1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endroit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3-</a:t>
            </a:r>
            <a:r>
              <a:rPr b="0" u="sng" spc="-6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Le</a:t>
            </a:r>
            <a:r>
              <a:rPr b="0" u="sng" spc="-6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voyagiste</a:t>
            </a:r>
            <a:r>
              <a:rPr b="0" u="sng" spc="-5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et</a:t>
            </a:r>
            <a:r>
              <a:rPr b="0" u="sng" spc="-4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le</a:t>
            </a:r>
            <a:r>
              <a:rPr b="0" u="sng" spc="-6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transport</a:t>
            </a:r>
            <a:r>
              <a:rPr lang="fr-FR" b="0" u="sng" spc="-10" dirty="0" err="1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eur</a:t>
            </a:r>
            <a:r>
              <a:rPr lang="fr-FR"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endParaRPr b="0" u="sng" spc="-10" dirty="0">
              <a:solidFill>
                <a:srgbClr val="FFFF00"/>
              </a:solidFill>
              <a:uFill>
                <a:solidFill>
                  <a:srgbClr val="FFFF00"/>
                </a:solidFill>
              </a:uFill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321690"/>
            <a:ext cx="56457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4-</a:t>
            </a:r>
            <a:r>
              <a:rPr b="0" u="sng" spc="-9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Hébergement</a:t>
            </a:r>
            <a:r>
              <a:rPr b="0" u="sng" spc="-7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et</a:t>
            </a:r>
            <a:r>
              <a:rPr b="0" u="sng" spc="-8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repas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84404" y="2749295"/>
            <a:ext cx="11008360" cy="1503045"/>
            <a:chOff x="184404" y="2749295"/>
            <a:chExt cx="11008360" cy="150304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4404" y="2749295"/>
              <a:ext cx="736091" cy="100888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8723" y="3366515"/>
              <a:ext cx="10357103" cy="7924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087" y="2749295"/>
              <a:ext cx="4111751" cy="10088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37432" y="2749295"/>
              <a:ext cx="678179" cy="10088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18204" y="2749295"/>
              <a:ext cx="7274051" cy="10088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4404" y="3243072"/>
              <a:ext cx="1882139" cy="10088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8724" y="3860292"/>
              <a:ext cx="6880859" cy="7924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69136" y="3243071"/>
              <a:ext cx="816863" cy="10088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90700" y="3243072"/>
              <a:ext cx="5823203" cy="100888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016496" y="3243072"/>
              <a:ext cx="954011" cy="1008887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144779" y="4841747"/>
            <a:ext cx="3290570" cy="1231900"/>
            <a:chOff x="144779" y="4841747"/>
            <a:chExt cx="3290570" cy="1231900"/>
          </a:xfrm>
        </p:grpSpPr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4779" y="4870703"/>
              <a:ext cx="877823" cy="115061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50520" y="4841747"/>
              <a:ext cx="3084563" cy="123139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85799" y="5596127"/>
              <a:ext cx="2414015" cy="94487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7312152" y="4904232"/>
            <a:ext cx="1836420" cy="1125220"/>
            <a:chOff x="7312152" y="4904232"/>
            <a:chExt cx="1836420" cy="1125220"/>
          </a:xfrm>
        </p:grpSpPr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312152" y="4904232"/>
              <a:ext cx="1836419" cy="1124711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616952" y="5577839"/>
              <a:ext cx="1226819" cy="83819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454977" y="995959"/>
            <a:ext cx="11360150" cy="5084918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70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première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nuit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nous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 err="1">
                <a:solidFill>
                  <a:srgbClr val="FFFF00"/>
                </a:solidFill>
                <a:latin typeface="Calibri"/>
                <a:cs typeface="Calibri"/>
              </a:rPr>
              <a:t>dormir</a:t>
            </a:r>
            <a:r>
              <a:rPr lang="fr-FR" sz="2800" dirty="0" err="1">
                <a:solidFill>
                  <a:srgbClr val="FFFF00"/>
                </a:solidFill>
                <a:latin typeface="Calibri"/>
                <a:cs typeface="Calibri"/>
              </a:rPr>
              <a:t>ons</a:t>
            </a:r>
            <a:r>
              <a:rPr lang="fr-FR"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dans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spc="-20" dirty="0">
                <a:solidFill>
                  <a:srgbClr val="FFFF00"/>
                </a:solidFill>
                <a:latin typeface="Calibri"/>
                <a:cs typeface="Calibri"/>
              </a:rPr>
              <a:t>l’autocar .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Ensuite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</a:t>
            </a:r>
            <a:r>
              <a:rPr sz="2800" spc="-9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Ville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d’hébergement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sera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spc="-65" dirty="0">
                <a:solidFill>
                  <a:srgbClr val="FFFF00"/>
                </a:solidFill>
                <a:latin typeface="Calibri"/>
                <a:cs typeface="Calibri"/>
              </a:rPr>
              <a:t>VALENCIA</a:t>
            </a:r>
            <a:r>
              <a:rPr sz="2800" b="1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(environ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spc="-50" dirty="0">
                <a:solidFill>
                  <a:srgbClr val="FFFF00"/>
                </a:solidFill>
                <a:latin typeface="Calibri"/>
                <a:cs typeface="Calibri"/>
              </a:rPr>
              <a:t>800.000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hab.).</a:t>
            </a:r>
            <a:endParaRPr sz="2800" dirty="0">
              <a:latin typeface="Calibri"/>
              <a:cs typeface="Calibri"/>
            </a:endParaRPr>
          </a:p>
          <a:p>
            <a:pPr marL="12700" marR="662305">
              <a:lnSpc>
                <a:spcPts val="3030"/>
              </a:lnSpc>
              <a:spcBef>
                <a:spcPts val="1035"/>
              </a:spcBef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En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familles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hôtesses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habituées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recevoir</a:t>
            </a:r>
            <a:r>
              <a:rPr sz="2800" spc="-9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groupes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scolaires.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élèves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seront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2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ou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3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par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famille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selon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disponibilités.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3565"/>
              </a:lnSpc>
            </a:pP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(Il</a:t>
            </a:r>
            <a:r>
              <a:rPr sz="3600" u="sng" spc="-6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serait</a:t>
            </a:r>
            <a:r>
              <a:rPr sz="3600" u="sng" spc="-7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bienvenu</a:t>
            </a:r>
            <a:r>
              <a:rPr sz="3600" u="sng" spc="-9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spc="-3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d’apporter</a:t>
            </a:r>
            <a:r>
              <a:rPr sz="3600" u="sng" spc="-9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un</a:t>
            </a:r>
            <a:r>
              <a:rPr sz="3600" u="sng" spc="-6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petit</a:t>
            </a:r>
            <a:r>
              <a:rPr sz="3600" u="sng" spc="-7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souvenir</a:t>
            </a:r>
            <a:r>
              <a:rPr sz="3600" u="sng" spc="-6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de</a:t>
            </a:r>
            <a:r>
              <a:rPr sz="3600" u="sng" spc="-6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spc="-1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notre</a:t>
            </a:r>
            <a:endParaRPr sz="3600" dirty="0">
              <a:latin typeface="Calibri"/>
              <a:cs typeface="Calibri"/>
            </a:endParaRPr>
          </a:p>
          <a:p>
            <a:pPr marL="12700">
              <a:lnSpc>
                <a:spcPts val="4105"/>
              </a:lnSpc>
            </a:pP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région</a:t>
            </a:r>
            <a:r>
              <a:rPr sz="3600" u="sng" spc="-7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à</a:t>
            </a:r>
            <a:r>
              <a:rPr sz="3600" u="sng" spc="-7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la</a:t>
            </a:r>
            <a:r>
              <a:rPr sz="3600" u="sng" spc="-6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famille</a:t>
            </a:r>
            <a:r>
              <a:rPr sz="3600" u="sng" spc="-9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hôtesse</a:t>
            </a:r>
            <a:r>
              <a:rPr sz="3600" u="sng" spc="-6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600" u="sng" spc="-1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espagnole</a:t>
            </a:r>
            <a:r>
              <a:rPr sz="3600" spc="-10" dirty="0">
                <a:solidFill>
                  <a:srgbClr val="E7E6E6"/>
                </a:solidFill>
                <a:latin typeface="Calibri"/>
                <a:cs typeface="Calibri"/>
              </a:rPr>
              <a:t>).</a:t>
            </a:r>
            <a:endParaRPr sz="3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3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600" dirty="0">
              <a:latin typeface="Calibri"/>
              <a:cs typeface="Calibri"/>
            </a:endParaRPr>
          </a:p>
          <a:p>
            <a:pPr marL="240029" marR="5080" indent="-227965">
              <a:lnSpc>
                <a:spcPct val="93600"/>
              </a:lnSpc>
              <a:buFont typeface="Arial MT"/>
              <a:buChar char="•"/>
              <a:tabLst>
                <a:tab pos="241300" algn="l"/>
                <a:tab pos="2935605" algn="l"/>
              </a:tabLst>
            </a:pPr>
            <a:r>
              <a:rPr lang="fr-FR" sz="44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Important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:</a:t>
            </a:r>
            <a:r>
              <a:rPr lang="fr-FR" sz="2800" b="1" spc="-1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spc="-10" dirty="0">
                <a:solidFill>
                  <a:srgbClr val="FFFF00"/>
                </a:solidFill>
                <a:latin typeface="Calibri"/>
                <a:cs typeface="Calibri"/>
              </a:rPr>
              <a:t>Votre</a:t>
            </a:r>
            <a:r>
              <a:rPr lang="fr-FR" sz="2800" b="1" spc="-10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enfant</a:t>
            </a:r>
            <a:r>
              <a:rPr lang="fr-FR" sz="2800" b="1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devra</a:t>
            </a:r>
            <a:r>
              <a:rPr lang="fr-FR" sz="2800" b="1" u="sng" spc="-6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lang="fr-FR"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avoir</a:t>
            </a:r>
            <a:r>
              <a:rPr lang="fr-FR" sz="2800" b="1" u="sng" spc="-7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lang="fr-FR" sz="2800" b="1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dîné</a:t>
            </a:r>
            <a:r>
              <a:rPr lang="fr-FR" sz="2800" b="1" u="sng" spc="-6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  <a:cs typeface="Calibri"/>
              </a:rPr>
              <a:t> </a:t>
            </a:r>
            <a:r>
              <a:rPr lang="fr-FR" sz="4000" b="1" u="sng" spc="-5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avant</a:t>
            </a:r>
            <a:r>
              <a:rPr lang="fr-FR" sz="4000" b="1" spc="-25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lang="fr-FR" sz="2800" b="1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prendre</a:t>
            </a:r>
            <a:r>
              <a:rPr lang="fr-FR" sz="2800" b="1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lang="fr-FR" sz="2800" b="1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bus</a:t>
            </a:r>
            <a:r>
              <a:rPr lang="fr-FR" sz="2800" b="1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spc="-25" dirty="0">
                <a:solidFill>
                  <a:srgbClr val="FFFF00"/>
                </a:solidFill>
                <a:latin typeface="Calibri"/>
                <a:cs typeface="Calibri"/>
              </a:rPr>
              <a:t>le 	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dimanche</a:t>
            </a:r>
            <a:r>
              <a:rPr lang="fr-FR" sz="2800" b="1" spc="-40" dirty="0">
                <a:solidFill>
                  <a:srgbClr val="FFFF00"/>
                </a:solidFill>
                <a:latin typeface="Calibri"/>
                <a:cs typeface="Calibri"/>
              </a:rPr>
              <a:t> 10 février</a:t>
            </a:r>
            <a:r>
              <a:rPr lang="fr-FR" sz="2800" b="1" spc="-10" dirty="0">
                <a:solidFill>
                  <a:srgbClr val="FFFF00"/>
                </a:solidFill>
                <a:latin typeface="Calibri"/>
                <a:cs typeface="Calibri"/>
              </a:rPr>
              <a:t>.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	Nous</a:t>
            </a:r>
            <a:r>
              <a:rPr lang="fr-FR" sz="2800" b="1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ne</a:t>
            </a:r>
            <a:r>
              <a:rPr lang="fr-FR" sz="2800" b="1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pourrons</a:t>
            </a:r>
            <a:r>
              <a:rPr lang="fr-FR" sz="2800" b="1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pas</a:t>
            </a:r>
            <a:r>
              <a:rPr lang="fr-FR" sz="2800" b="1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nous</a:t>
            </a:r>
            <a:r>
              <a:rPr lang="fr-FR" sz="2800" b="1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arrêter</a:t>
            </a:r>
            <a:r>
              <a:rPr lang="fr-FR" sz="2800" b="1" spc="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dirty="0">
                <a:solidFill>
                  <a:srgbClr val="FFFF00"/>
                </a:solidFill>
                <a:latin typeface="Calibri"/>
                <a:cs typeface="Calibri"/>
              </a:rPr>
              <a:t>pour</a:t>
            </a:r>
            <a:r>
              <a:rPr lang="fr-FR" sz="2800" b="1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b="1" spc="-10" dirty="0">
                <a:solidFill>
                  <a:srgbClr val="FFFF00"/>
                </a:solidFill>
                <a:latin typeface="Calibri"/>
                <a:cs typeface="Calibri"/>
              </a:rPr>
              <a:t>manger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!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28053"/>
            <a:ext cx="498475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5-</a:t>
            </a:r>
            <a:r>
              <a:rPr b="0" u="sng" spc="-7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Objectifs</a:t>
            </a:r>
            <a:r>
              <a:rPr b="0" u="sng" spc="-7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poursuivis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56615" y="1095755"/>
            <a:ext cx="3674745" cy="899160"/>
            <a:chOff x="356615" y="1095755"/>
            <a:chExt cx="3674745" cy="89916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615" y="1114044"/>
              <a:ext cx="644651" cy="84277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9976" y="1095755"/>
              <a:ext cx="3461003" cy="8991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3816" y="1642872"/>
              <a:ext cx="2973323" cy="71627"/>
            </a:xfrm>
            <a:prstGeom prst="rect">
              <a:avLst/>
            </a:prstGeom>
          </p:spPr>
        </p:pic>
      </p:grpSp>
      <p:grpSp>
        <p:nvGrpSpPr>
          <p:cNvPr id="7" name="object 7"/>
          <p:cNvGrpSpPr/>
          <p:nvPr/>
        </p:nvGrpSpPr>
        <p:grpSpPr>
          <a:xfrm>
            <a:off x="356615" y="2045207"/>
            <a:ext cx="4261485" cy="899160"/>
            <a:chOff x="356615" y="2045207"/>
            <a:chExt cx="4261485" cy="89916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615" y="2063496"/>
              <a:ext cx="644651" cy="84277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9975" y="2045207"/>
              <a:ext cx="4047743" cy="89915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13816" y="2592323"/>
              <a:ext cx="3560063" cy="71627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356615" y="4530851"/>
            <a:ext cx="4474845" cy="899160"/>
            <a:chOff x="356615" y="4530851"/>
            <a:chExt cx="4474845" cy="899160"/>
          </a:xfrm>
        </p:grpSpPr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615" y="4549140"/>
              <a:ext cx="644651" cy="8427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9975" y="4530851"/>
              <a:ext cx="4261103" cy="89915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13816" y="5077968"/>
              <a:ext cx="3773423" cy="71627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567690" y="1185481"/>
            <a:ext cx="11066780" cy="5104765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252095" marR="306705" indent="-227329">
              <a:lnSpc>
                <a:spcPts val="3120"/>
              </a:lnSpc>
              <a:spcBef>
                <a:spcPts val="805"/>
              </a:spcBef>
              <a:buFont typeface="Arial MT"/>
              <a:buChar char="•"/>
              <a:tabLst>
                <a:tab pos="253365" algn="l"/>
              </a:tabLst>
            </a:pP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Objectif</a:t>
            </a:r>
            <a:r>
              <a:rPr sz="3200" b="1" u="sng" spc="-10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culturel:</a:t>
            </a:r>
            <a:r>
              <a:rPr sz="3200" b="1" u="sng" spc="-10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Découvrir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culture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espagnole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une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autre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façon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de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vivre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travers: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langue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arts.</a:t>
            </a:r>
            <a:endParaRPr sz="2800" dirty="0">
              <a:latin typeface="Calibri"/>
              <a:cs typeface="Calibri"/>
            </a:endParaRPr>
          </a:p>
          <a:p>
            <a:pPr marL="252095" marR="17780" indent="-227329">
              <a:lnSpc>
                <a:spcPct val="90200"/>
              </a:lnSpc>
              <a:spcBef>
                <a:spcPts val="910"/>
              </a:spcBef>
              <a:buFont typeface="Arial MT"/>
              <a:buChar char="•"/>
              <a:tabLst>
                <a:tab pos="253365" algn="l"/>
              </a:tabLst>
            </a:pP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Objectif</a:t>
            </a:r>
            <a:r>
              <a:rPr sz="3200" b="1" u="sng" spc="-10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linguistique:</a:t>
            </a:r>
            <a:r>
              <a:rPr sz="3200" b="1" u="sng" spc="-10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Mettre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en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pratique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savoirs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connaissances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acquises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en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cours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d’espagnol.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Montrer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nos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élèves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tout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l’intérêt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 err="1">
                <a:solidFill>
                  <a:srgbClr val="FFFF00"/>
                </a:solidFill>
                <a:latin typeface="Calibri"/>
                <a:cs typeface="Calibri"/>
              </a:rPr>
              <a:t>l’utilit</a:t>
            </a:r>
            <a:r>
              <a:rPr lang="fr-FR" sz="2800" spc="-10" dirty="0">
                <a:solidFill>
                  <a:srgbClr val="FFFF00"/>
                </a:solidFill>
                <a:latin typeface="Calibri"/>
                <a:cs typeface="Calibri"/>
              </a:rPr>
              <a:t>é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l’apprentissage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l’espagnol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afin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pouvoir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réagir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dialoguer.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spc="-50" dirty="0">
                <a:solidFill>
                  <a:srgbClr val="FFFF00"/>
                </a:solidFill>
                <a:latin typeface="Calibri"/>
                <a:cs typeface="Calibri"/>
              </a:rPr>
              <a:t>I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faut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profiter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séjour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en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Espagne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pour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parler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espagnol,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poser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des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questions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famille,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nom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des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aliments,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des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objets,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demander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son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chemin,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un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prix...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Il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faut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oser!</a:t>
            </a:r>
            <a:endParaRPr sz="2800" dirty="0">
              <a:latin typeface="Calibri"/>
              <a:cs typeface="Calibri"/>
            </a:endParaRPr>
          </a:p>
          <a:p>
            <a:pPr marL="252095" marR="275590" indent="-227329">
              <a:lnSpc>
                <a:spcPct val="90400"/>
              </a:lnSpc>
              <a:spcBef>
                <a:spcPts val="950"/>
              </a:spcBef>
              <a:buFont typeface="Arial MT"/>
              <a:buChar char="•"/>
              <a:tabLst>
                <a:tab pos="253365" algn="l"/>
              </a:tabLst>
            </a:pP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Objectif</a:t>
            </a:r>
            <a:r>
              <a:rPr sz="3200" b="1" u="sng" spc="-114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pédagogique:</a:t>
            </a:r>
            <a:r>
              <a:rPr sz="3200" b="1" spc="-120" dirty="0">
                <a:solidFill>
                  <a:srgbClr val="E7E6E6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Etre</a:t>
            </a:r>
            <a:r>
              <a:rPr sz="2800" spc="-9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attentif,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observateur,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curieux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pendant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le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séjour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est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primordial.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Favoriser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l’épanouissement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personnel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l’élève,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le 	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développement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l’autonomie,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la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prise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responsabilité</a:t>
            </a:r>
            <a:r>
              <a:rPr sz="4200" spc="-15" baseline="10912" dirty="0">
                <a:solidFill>
                  <a:srgbClr val="FFFF00"/>
                </a:solidFill>
                <a:latin typeface="Calibri"/>
                <a:cs typeface="Calibri"/>
              </a:rPr>
              <a:t>́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,</a:t>
            </a:r>
            <a:r>
              <a:rPr sz="2800" spc="1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l’ouverture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sur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monde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extérieur.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09797"/>
            <a:ext cx="403860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0" u="sng" spc="-2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8-</a:t>
            </a:r>
            <a:r>
              <a:rPr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Communication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693419" y="1147571"/>
            <a:ext cx="6376670" cy="914400"/>
            <a:chOff x="693419" y="1147571"/>
            <a:chExt cx="6376670" cy="9144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3419" y="1181100"/>
              <a:ext cx="644651" cy="84277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6779" y="1162812"/>
              <a:ext cx="4241291" cy="8991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50620" y="1709928"/>
              <a:ext cx="5675375" cy="7162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14671" y="1147571"/>
              <a:ext cx="969263" cy="89915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40451" y="1162811"/>
              <a:ext cx="1929383" cy="899159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693419" y="2671571"/>
            <a:ext cx="6375400" cy="914400"/>
            <a:chOff x="693419" y="2671571"/>
            <a:chExt cx="6375400" cy="914400"/>
          </a:xfrm>
        </p:grpSpPr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3419" y="2705100"/>
              <a:ext cx="644651" cy="8427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06779" y="2686812"/>
              <a:ext cx="4518659" cy="89915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50619" y="3233928"/>
              <a:ext cx="5673851" cy="7162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92039" y="2671571"/>
              <a:ext cx="969263" cy="89915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417819" y="2686812"/>
              <a:ext cx="1650491" cy="899159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916939" y="1154932"/>
            <a:ext cx="10012045" cy="4999446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865"/>
              </a:spcBef>
              <a:buFont typeface="Arial MT"/>
              <a:buChar char="•"/>
              <a:tabLst>
                <a:tab pos="240029" algn="l"/>
              </a:tabLst>
            </a:pP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Indicatif</a:t>
            </a:r>
            <a:r>
              <a:rPr sz="3200" b="1" u="sng" spc="-8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appel</a:t>
            </a:r>
            <a:r>
              <a:rPr sz="3200" b="1" u="sng" spc="-6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France</a:t>
            </a:r>
            <a:r>
              <a:rPr sz="3200" b="1" u="sng" spc="-7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2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Wingdings"/>
                <a:cs typeface="Wingdings"/>
              </a:rPr>
              <a:t></a:t>
            </a:r>
            <a:r>
              <a:rPr sz="3200" u="sng" spc="-12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b="1" u="sng" spc="-1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Espagne</a:t>
            </a:r>
            <a:endParaRPr sz="32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0034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ou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+34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puis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saisir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votre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numéro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sans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0</a:t>
            </a:r>
            <a:endParaRPr sz="2800" dirty="0">
              <a:latin typeface="Calibri"/>
              <a:cs typeface="Calibri"/>
            </a:endParaRPr>
          </a:p>
          <a:p>
            <a:pPr marL="926465">
              <a:lnSpc>
                <a:spcPct val="100000"/>
              </a:lnSpc>
              <a:spcBef>
                <a:spcPts val="160"/>
              </a:spcBef>
            </a:pP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-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&gt;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Exemple:+34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6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47561518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15"/>
              </a:spcBef>
              <a:buFont typeface="Arial MT"/>
              <a:buChar char="•"/>
              <a:tabLst>
                <a:tab pos="240029" algn="l"/>
              </a:tabLst>
            </a:pP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Indicatif</a:t>
            </a:r>
            <a:r>
              <a:rPr sz="3200" b="1" u="sng" spc="-6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appel</a:t>
            </a:r>
            <a:r>
              <a:rPr sz="3200" b="1" u="sng" spc="-4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200" b="1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Espagne</a:t>
            </a:r>
            <a:r>
              <a:rPr sz="3200" b="1" u="sng" spc="-7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 </a:t>
            </a:r>
            <a:r>
              <a:rPr sz="3200" u="sng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Wingdings"/>
                <a:cs typeface="Wingdings"/>
              </a:rPr>
              <a:t></a:t>
            </a:r>
            <a:r>
              <a:rPr sz="3200" u="sng" spc="-105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b="1" u="sng" spc="-10" dirty="0">
                <a:solidFill>
                  <a:srgbClr val="E7E6E6"/>
                </a:solidFill>
                <a:uFill>
                  <a:solidFill>
                    <a:srgbClr val="E7E6E6"/>
                  </a:solidFill>
                </a:uFill>
                <a:latin typeface="Calibri"/>
                <a:cs typeface="Calibri"/>
              </a:rPr>
              <a:t>France</a:t>
            </a:r>
            <a:endParaRPr sz="32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0033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ou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+33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puis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saisir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votre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numéro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sans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0</a:t>
            </a:r>
            <a:endParaRPr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635"/>
              </a:spcBef>
            </a:pPr>
            <a:endParaRPr sz="2800" dirty="0">
              <a:latin typeface="Calibri"/>
              <a:cs typeface="Calibri"/>
            </a:endParaRPr>
          </a:p>
          <a:p>
            <a:pPr marL="240029" marR="5080" indent="-227329">
              <a:lnSpc>
                <a:spcPts val="3050"/>
              </a:lnSpc>
              <a:buFont typeface="Arial MT"/>
              <a:buChar char="•"/>
              <a:tabLst>
                <a:tab pos="241300" algn="l"/>
              </a:tabLst>
            </a:pP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Un</a:t>
            </a:r>
            <a:r>
              <a:rPr sz="2800" b="1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numéro</a:t>
            </a:r>
            <a:r>
              <a:rPr sz="2800" b="1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b="1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portable</a:t>
            </a:r>
            <a:r>
              <a:rPr sz="2800" b="1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sera</a:t>
            </a:r>
            <a:r>
              <a:rPr sz="2800" b="1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communiqué</a:t>
            </a:r>
            <a:r>
              <a:rPr sz="2800" b="1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b="1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tous</a:t>
            </a:r>
            <a:r>
              <a:rPr sz="2800" b="1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b="1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élèves</a:t>
            </a:r>
            <a:r>
              <a:rPr sz="2800" b="1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afin</a:t>
            </a:r>
            <a:r>
              <a:rPr sz="2800" b="1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FFFF00"/>
                </a:solidFill>
                <a:latin typeface="Calibri"/>
                <a:cs typeface="Calibri"/>
              </a:rPr>
              <a:t>de 	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nous</a:t>
            </a:r>
            <a:r>
              <a:rPr sz="2800" b="1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joindre</a:t>
            </a:r>
            <a:r>
              <a:rPr sz="2800" b="1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sur</a:t>
            </a:r>
            <a:r>
              <a:rPr sz="2800" b="1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place.</a:t>
            </a:r>
            <a:endParaRPr sz="2800" dirty="0">
              <a:latin typeface="Calibri"/>
              <a:cs typeface="Calibri"/>
            </a:endParaRPr>
          </a:p>
          <a:p>
            <a:pPr marL="240029" marR="231775" indent="-227329">
              <a:lnSpc>
                <a:spcPts val="3030"/>
              </a:lnSpc>
              <a:spcBef>
                <a:spcPts val="96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Des</a:t>
            </a:r>
            <a:r>
              <a:rPr sz="2800" b="1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nouvelles</a:t>
            </a:r>
            <a:r>
              <a:rPr sz="2800" b="1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concernant</a:t>
            </a:r>
            <a:r>
              <a:rPr sz="2800" b="1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b="1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déroulement</a:t>
            </a:r>
            <a:r>
              <a:rPr sz="2800" b="1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du</a:t>
            </a:r>
            <a:r>
              <a:rPr sz="2800" b="1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séjour</a:t>
            </a:r>
            <a:r>
              <a:rPr sz="2800" b="1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seront</a:t>
            </a:r>
            <a:r>
              <a:rPr sz="2800" b="1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FFFF00"/>
                </a:solidFill>
                <a:latin typeface="Calibri"/>
                <a:cs typeface="Calibri"/>
              </a:rPr>
              <a:t>mises 	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sur</a:t>
            </a:r>
            <a:r>
              <a:rPr sz="2800" b="1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b="1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site</a:t>
            </a:r>
            <a:r>
              <a:rPr sz="2800" b="1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du</a:t>
            </a:r>
            <a:r>
              <a:rPr sz="2800" b="1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00"/>
                </a:solidFill>
                <a:latin typeface="Calibri"/>
                <a:cs typeface="Calibri"/>
              </a:rPr>
              <a:t>collège</a:t>
            </a:r>
            <a:r>
              <a:rPr lang="fr-FR" sz="2800" b="1" spc="-50" dirty="0">
                <a:solidFill>
                  <a:srgbClr val="FFFF00"/>
                </a:solidFill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214534"/>
            <a:ext cx="707707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7-</a:t>
            </a:r>
            <a:r>
              <a:rPr b="0" u="sng" spc="-8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Règlement</a:t>
            </a:r>
            <a:r>
              <a:rPr b="0" u="sng" spc="-6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pendant</a:t>
            </a:r>
            <a:r>
              <a:rPr b="0" u="sng" spc="-85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le</a:t>
            </a:r>
            <a:r>
              <a:rPr b="0" u="sng" spc="-7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 </a:t>
            </a:r>
            <a:r>
              <a:rPr b="0" u="sng" spc="-10" dirty="0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 Light"/>
                <a:cs typeface="Calibri Light"/>
              </a:rPr>
              <a:t>séjour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54990" y="1232725"/>
            <a:ext cx="11049000" cy="5456622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240029" marR="236220" indent="-227329">
              <a:lnSpc>
                <a:spcPts val="3030"/>
              </a:lnSpc>
              <a:spcBef>
                <a:spcPts val="47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Aucune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sortie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possible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 err="1">
                <a:solidFill>
                  <a:srgbClr val="FFFF00"/>
                </a:solidFill>
                <a:latin typeface="Calibri"/>
                <a:cs typeface="Calibri"/>
              </a:rPr>
              <a:t>soir</a:t>
            </a:r>
            <a:r>
              <a:rPr lang="fr-FR" sz="2800" dirty="0">
                <a:solidFill>
                  <a:srgbClr val="FFFF00"/>
                </a:solidFill>
                <a:latin typeface="Calibri"/>
                <a:cs typeface="Calibri"/>
              </a:rPr>
              <a:t> (sauf avec la famille)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lorsque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élèves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sont 	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dans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familles.</a:t>
            </a:r>
            <a:endParaRPr sz="2800" dirty="0">
              <a:latin typeface="Calibri"/>
              <a:cs typeface="Calibri"/>
            </a:endParaRPr>
          </a:p>
          <a:p>
            <a:pPr marL="239395" marR="5080" indent="-227329">
              <a:lnSpc>
                <a:spcPts val="3030"/>
              </a:lnSpc>
              <a:spcBef>
                <a:spcPts val="994"/>
              </a:spcBef>
              <a:buFont typeface="Arial MT"/>
              <a:buChar char="•"/>
              <a:tabLst>
                <a:tab pos="240665" algn="l"/>
              </a:tabLst>
            </a:pP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L’élève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devra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faire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preuve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courtoisie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respecter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les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lieux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visités.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pas 	crier,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s’agiter,</a:t>
            </a:r>
            <a:r>
              <a:rPr sz="2800" spc="-8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mâcher</a:t>
            </a:r>
            <a:r>
              <a:rPr sz="2800" spc="-9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du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chewing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gum.</a:t>
            </a:r>
            <a:endParaRPr sz="2800" dirty="0">
              <a:latin typeface="Calibri"/>
              <a:cs typeface="Calibri"/>
            </a:endParaRPr>
          </a:p>
          <a:p>
            <a:pPr marL="239395" marR="833755" indent="-227329">
              <a:lnSpc>
                <a:spcPts val="3030"/>
              </a:lnSpc>
              <a:spcBef>
                <a:spcPts val="985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L’élève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devra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faire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preuve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du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plus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grand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respect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vis-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à-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vis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sa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famille 	d’accueil.</a:t>
            </a:r>
            <a:endParaRPr sz="2800" dirty="0">
              <a:latin typeface="Calibri"/>
              <a:cs typeface="Calibri"/>
            </a:endParaRPr>
          </a:p>
          <a:p>
            <a:pPr marL="239395" marR="798830" indent="-227329">
              <a:lnSpc>
                <a:spcPts val="3030"/>
              </a:lnSpc>
              <a:spcBef>
                <a:spcPts val="985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Interdiction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formelle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d’être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en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possession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8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boissons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alcoolisées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ou 	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énergisantes.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Interdiction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formelle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d’être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en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possession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7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spc="-10" dirty="0">
                <a:solidFill>
                  <a:srgbClr val="FFFF00"/>
                </a:solidFill>
                <a:latin typeface="Calibri"/>
                <a:cs typeface="Calibri"/>
              </a:rPr>
              <a:t>cigarettes et cigarettes électroniques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20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Respect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des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horaires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et</a:t>
            </a:r>
            <a:r>
              <a:rPr sz="2800" spc="-6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fr-FR" sz="2800" spc="-65" dirty="0">
                <a:solidFill>
                  <a:srgbClr val="FFFF00"/>
                </a:solidFill>
                <a:latin typeface="Calibri"/>
                <a:cs typeface="Calibri"/>
              </a:rPr>
              <a:t>d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es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lieux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25" dirty="0">
                <a:solidFill>
                  <a:srgbClr val="FFFF00"/>
                </a:solidFill>
                <a:latin typeface="Calibri"/>
                <a:cs typeface="Calibri"/>
              </a:rPr>
              <a:t>rendez-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vous</a:t>
            </a:r>
            <a:r>
              <a:rPr sz="2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fixés.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 err="1">
                <a:solidFill>
                  <a:srgbClr val="FFFF00"/>
                </a:solidFill>
                <a:latin typeface="Calibri"/>
                <a:cs typeface="Calibri"/>
              </a:rPr>
              <a:t>Laisser</a:t>
            </a:r>
            <a:r>
              <a:rPr sz="2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l</a:t>
            </a:r>
            <a:r>
              <a:rPr lang="fr-FR" sz="2800" dirty="0">
                <a:solidFill>
                  <a:srgbClr val="FFFF00"/>
                </a:solidFill>
                <a:latin typeface="Calibri"/>
                <a:cs typeface="Calibri"/>
              </a:rPr>
              <a:t>’a</a:t>
            </a:r>
            <a:r>
              <a:rPr lang="fr-FR" sz="2800" spc="-35" dirty="0">
                <a:solidFill>
                  <a:srgbClr val="FFFF00"/>
                </a:solidFill>
                <a:latin typeface="Calibri"/>
                <a:cs typeface="Calibri"/>
              </a:rPr>
              <a:t>utocar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propre.</a:t>
            </a:r>
            <a:endParaRPr sz="2800" dirty="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660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Aucun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élève</a:t>
            </a:r>
            <a:r>
              <a:rPr sz="2800" spc="-7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ne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sera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autorisé</a:t>
            </a:r>
            <a:r>
              <a:rPr sz="2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à</a:t>
            </a:r>
            <a:r>
              <a:rPr sz="2800" spc="-5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promener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seul,</a:t>
            </a:r>
            <a:r>
              <a:rPr sz="2800" spc="-4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par</a:t>
            </a:r>
            <a:r>
              <a:rPr sz="2800" spc="-5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mesure</a:t>
            </a:r>
            <a:r>
              <a:rPr sz="2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FFFF00"/>
                </a:solidFill>
                <a:latin typeface="Calibri"/>
                <a:cs typeface="Calibri"/>
              </a:rPr>
              <a:t>de</a:t>
            </a:r>
            <a:r>
              <a:rPr sz="2800" spc="-6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00"/>
                </a:solidFill>
                <a:latin typeface="Calibri"/>
                <a:cs typeface="Calibri"/>
              </a:rPr>
              <a:t>sécurité.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971</Words>
  <Application>Microsoft Office PowerPoint</Application>
  <PresentationFormat>Grand écran</PresentationFormat>
  <Paragraphs>112</Paragraphs>
  <Slides>16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4" baseType="lpstr">
      <vt:lpstr>ADLaM Display</vt:lpstr>
      <vt:lpstr>Arial MT</vt:lpstr>
      <vt:lpstr>Calibri</vt:lpstr>
      <vt:lpstr>Calibri Light</vt:lpstr>
      <vt:lpstr>Ebrima</vt:lpstr>
      <vt:lpstr>Times New Roman</vt:lpstr>
      <vt:lpstr>Wingdings</vt:lpstr>
      <vt:lpstr>Office Theme</vt:lpstr>
      <vt:lpstr>Voyage en Espagne</vt:lpstr>
      <vt:lpstr>Présentation du voyage</vt:lpstr>
      <vt:lpstr>1- Situation géographique</vt:lpstr>
      <vt:lpstr>2- Les élèves et les accompagnateurs </vt:lpstr>
      <vt:lpstr>3- Le voyagiste et le transporteur </vt:lpstr>
      <vt:lpstr>4- Hébergement et repas</vt:lpstr>
      <vt:lpstr>5- Objectifs poursuivis</vt:lpstr>
      <vt:lpstr>8-Communication</vt:lpstr>
      <vt:lpstr>7- Règlement pendant le séjour</vt:lpstr>
      <vt:lpstr>6- Le trousseau</vt:lpstr>
      <vt:lpstr>-&gt; Santé:</vt:lpstr>
      <vt:lpstr>9-Rappel des documents nécessaires</vt:lpstr>
      <vt:lpstr>Programme: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 en Espagne  VALENCIA</dc:title>
  <dc:creator>Utilisateur de Microsoft Office</dc:creator>
  <cp:lastModifiedBy>Marco Pavon saltos</cp:lastModifiedBy>
  <cp:revision>19</cp:revision>
  <dcterms:created xsi:type="dcterms:W3CDTF">2024-12-30T13:03:03Z</dcterms:created>
  <dcterms:modified xsi:type="dcterms:W3CDTF">2025-01-15T22:02:17Z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2019-02-12T00:00:00Z</vt:filetime>
  </property>
  <property fmtid="{D5CDD505-2E9C-101B-9397-08002B2CF9AE}" pid="3" name="Creator">
    <vt:lpwstr>Acrobat PDFMaker 11 pour PowerPoint</vt:lpwstr>
  </property>
  <property fmtid="{D5CDD505-2E9C-101B-9397-08002B2CF9AE}" pid="4" name="LastSaved">
    <vt:filetime>2024-12-30T00:00:00Z</vt:filetime>
  </property>
  <property fmtid="{D5CDD505-2E9C-101B-9397-08002B2CF9AE}" pid="5" name="Producer">
    <vt:lpwstr>Adobe PDF Library 11.0</vt:lpwstr>
  </property>
</Properties>
</file>